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5" r:id="rId6"/>
    <p:sldId id="257" r:id="rId7"/>
    <p:sldId id="259" r:id="rId8"/>
    <p:sldId id="261" r:id="rId9"/>
    <p:sldId id="262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090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224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61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212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349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1720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8483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610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264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015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753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666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726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637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9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622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178-EA7D-4010-B555-837B91C70E56}" type="datetimeFigureOut">
              <a:rPr lang="es-CL" smtClean="0"/>
              <a:t>27-09-2021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991621-87E7-48E8-BE5F-CA2CFD9919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119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63192-A5F5-457D-93A3-6D534402E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49" y="518584"/>
            <a:ext cx="9496213" cy="1646302"/>
          </a:xfrm>
        </p:spPr>
        <p:txBody>
          <a:bodyPr/>
          <a:lstStyle/>
          <a:p>
            <a:pPr algn="ctr"/>
            <a:r>
              <a:rPr lang="es-CL" dirty="0"/>
              <a:t>Unidad 3: Mi cuerpo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365AB32-5801-470B-84D2-79B5E3809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9413" y="4693115"/>
            <a:ext cx="7767637" cy="1825625"/>
          </a:xfrm>
        </p:spPr>
        <p:txBody>
          <a:bodyPr>
            <a:normAutofit/>
          </a:bodyPr>
          <a:lstStyle/>
          <a:p>
            <a:pPr algn="ctr"/>
            <a:r>
              <a:rPr lang="es-CL" b="1" dirty="0"/>
              <a:t>Cursos: 2dos Básicos</a:t>
            </a:r>
          </a:p>
          <a:p>
            <a:pPr algn="ctr"/>
            <a:r>
              <a:rPr lang="es-CL" b="1" dirty="0"/>
              <a:t>Profesora: Ángeles Gómez</a:t>
            </a:r>
          </a:p>
          <a:p>
            <a:pPr algn="ctr"/>
            <a:r>
              <a:rPr lang="es-CL" b="1" dirty="0"/>
              <a:t>Semana del </a:t>
            </a:r>
            <a:r>
              <a:rPr lang="es-CL" b="1" dirty="0" smtClean="0"/>
              <a:t>20 de septiembre de </a:t>
            </a:r>
            <a:r>
              <a:rPr lang="es-CL" b="1" dirty="0" smtClean="0"/>
              <a:t>2021</a:t>
            </a:r>
            <a:endParaRPr lang="es-CL" b="1" dirty="0"/>
          </a:p>
          <a:p>
            <a:pPr algn="ctr"/>
            <a:r>
              <a:rPr lang="es-CL" b="1" dirty="0"/>
              <a:t>Instituto San Lorenzo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77AD8545-952A-432B-9898-CFC423414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74008"/>
              </p:ext>
            </p:extLst>
          </p:nvPr>
        </p:nvGraphicFramePr>
        <p:xfrm>
          <a:off x="896938" y="2514600"/>
          <a:ext cx="94962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6212">
                  <a:extLst>
                    <a:ext uri="{9D8B030D-6E8A-4147-A177-3AD203B41FA5}">
                      <a16:colId xmlns:a16="http://schemas.microsoft.com/office/drawing/2014/main" val="3141517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u="sng" dirty="0" smtClean="0"/>
                        <a:t>Objetivo: </a:t>
                      </a:r>
                      <a:r>
                        <a:rPr lang="es-CL" b="0" u="none" dirty="0" smtClean="0"/>
                        <a:t>Conocer</a:t>
                      </a:r>
                      <a:r>
                        <a:rPr lang="es-CL" b="0" u="none" baseline="0" dirty="0" smtClean="0"/>
                        <a:t> mi cuerpo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225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0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3711C-26C4-4FEB-B8C1-7AD6E4B8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4" y="152271"/>
            <a:ext cx="8596668" cy="1320800"/>
          </a:xfrm>
        </p:spPr>
        <p:txBody>
          <a:bodyPr/>
          <a:lstStyle/>
          <a:p>
            <a:r>
              <a:rPr lang="es-CL" dirty="0"/>
              <a:t>¿Qué función cumple nuestro esqueleto?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C5E8A1-E3A9-400C-8954-080AA110F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09" y="1169990"/>
            <a:ext cx="8596668" cy="2478086"/>
          </a:xfrm>
        </p:spPr>
        <p:txBody>
          <a:bodyPr/>
          <a:lstStyle/>
          <a:p>
            <a:pPr marL="0" indent="0">
              <a:buNone/>
            </a:pPr>
            <a:r>
              <a:rPr lang="es-CL" sz="2400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Huesos:</a:t>
            </a:r>
          </a:p>
          <a:p>
            <a:pPr algn="just">
              <a:buFontTx/>
              <a:buChar char="-"/>
            </a:pPr>
            <a:r>
              <a:rPr lang="es-CL" dirty="0" smtClean="0"/>
              <a:t>Son firmes </a:t>
            </a:r>
            <a:r>
              <a:rPr lang="es-CL" dirty="0"/>
              <a:t>y rígidos. </a:t>
            </a:r>
          </a:p>
          <a:p>
            <a:pPr algn="just">
              <a:buFontTx/>
              <a:buChar char="-"/>
            </a:pPr>
            <a:r>
              <a:rPr lang="es-CL" dirty="0"/>
              <a:t>La </a:t>
            </a:r>
            <a:r>
              <a:rPr lang="es-CL" b="1" dirty="0"/>
              <a:t>columna vertebral </a:t>
            </a:r>
            <a:r>
              <a:rPr lang="es-CL" dirty="0"/>
              <a:t>tiene como función sostener al cuerpo y a su vez </a:t>
            </a:r>
            <a:r>
              <a:rPr lang="es-CL" b="1" dirty="0"/>
              <a:t>dar forma </a:t>
            </a:r>
            <a:r>
              <a:rPr lang="es-CL" dirty="0"/>
              <a:t>a este. Son estructuras que dan movilidad y ayudan a proteger los órganos en nuestro interior.</a:t>
            </a:r>
          </a:p>
          <a:p>
            <a:pPr algn="just">
              <a:buFontTx/>
              <a:buChar char="-"/>
            </a:pPr>
            <a:r>
              <a:rPr lang="es-CL" dirty="0"/>
              <a:t>Estarán unidos entre si por las articulaciones.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9218" name="Picture 2" descr="Resultado de imagen para imagen de esqueleto">
            <a:extLst>
              <a:ext uri="{FF2B5EF4-FFF2-40B4-BE49-F238E27FC236}">
                <a16:creationId xmlns:a16="http://schemas.microsoft.com/office/drawing/2014/main" id="{88C4EDD7-00B5-46F5-941A-2695B691C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799814"/>
            <a:ext cx="1817263" cy="24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imagen de esqueleto">
            <a:extLst>
              <a:ext uri="{FF2B5EF4-FFF2-40B4-BE49-F238E27FC236}">
                <a16:creationId xmlns:a16="http://schemas.microsoft.com/office/drawing/2014/main" id="{AD2387B8-8136-4EBD-8A95-80E38F11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4" y="4005395"/>
            <a:ext cx="13811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EF47487-BD2C-4651-AF02-3FD00200C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58551"/>
              </p:ext>
            </p:extLst>
          </p:nvPr>
        </p:nvGraphicFramePr>
        <p:xfrm>
          <a:off x="1062037" y="529590"/>
          <a:ext cx="8128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633354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33276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u="sng" dirty="0">
                          <a:solidFill>
                            <a:schemeClr val="tx1"/>
                          </a:solidFill>
                        </a:rPr>
                        <a:t>Articulaciones</a:t>
                      </a:r>
                    </a:p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u="sng" dirty="0">
                          <a:solidFill>
                            <a:schemeClr val="tx1"/>
                          </a:solidFill>
                        </a:rPr>
                        <a:t>El </a:t>
                      </a:r>
                      <a:r>
                        <a:rPr lang="es-CL" sz="2400" b="1" u="sng" dirty="0" smtClean="0">
                          <a:solidFill>
                            <a:schemeClr val="tx1"/>
                          </a:solidFill>
                        </a:rPr>
                        <a:t>cráneo</a:t>
                      </a:r>
                      <a:endParaRPr lang="es-CL" sz="2400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0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- Une los huesos entre sí, facilitando el movimiento.</a:t>
                      </a:r>
                    </a:p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-Esta formado por un conjunto de huesos.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-Su función es dar protección al cerebro</a:t>
                      </a:r>
                    </a:p>
                    <a:p>
                      <a:pPr algn="just"/>
                      <a:endParaRPr lang="es-CL" dirty="0"/>
                    </a:p>
                    <a:p>
                      <a:pPr algn="just"/>
                      <a:endParaRPr lang="es-CL" dirty="0"/>
                    </a:p>
                    <a:p>
                      <a:pPr algn="just"/>
                      <a:endParaRPr lang="es-CL" dirty="0"/>
                    </a:p>
                    <a:p>
                      <a:pPr algn="just"/>
                      <a:endParaRPr lang="es-CL" dirty="0"/>
                    </a:p>
                    <a:p>
                      <a:pPr algn="just"/>
                      <a:endParaRPr lang="es-CL" dirty="0"/>
                    </a:p>
                    <a:p>
                      <a:pPr algn="just"/>
                      <a:endParaRPr lang="es-CL" dirty="0"/>
                    </a:p>
                    <a:p>
                      <a:pPr algn="just"/>
                      <a:endParaRPr lang="es-CL" dirty="0"/>
                    </a:p>
                    <a:p>
                      <a:pPr algn="just"/>
                      <a:endParaRPr lang="es-CL" dirty="0"/>
                    </a:p>
                    <a:p>
                      <a:pPr algn="just"/>
                      <a:endParaRPr lang="es-CL" dirty="0"/>
                    </a:p>
                    <a:p>
                      <a:pPr algn="just"/>
                      <a:endParaRPr lang="es-CL" dirty="0"/>
                    </a:p>
                    <a:p>
                      <a:pPr algn="just"/>
                      <a:endParaRPr lang="es-CL" dirty="0"/>
                    </a:p>
                    <a:p>
                      <a:pPr algn="just"/>
                      <a:endParaRPr lang="es-CL" dirty="0"/>
                    </a:p>
                    <a:p>
                      <a:pPr algn="just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904812"/>
                  </a:ext>
                </a:extLst>
              </a:tr>
            </a:tbl>
          </a:graphicData>
        </a:graphic>
      </p:graphicFrame>
      <p:pic>
        <p:nvPicPr>
          <p:cNvPr id="10" name="Picture 2" descr="Articulacion del codo - Docsity">
            <a:extLst>
              <a:ext uri="{FF2B5EF4-FFF2-40B4-BE49-F238E27FC236}">
                <a16:creationId xmlns:a16="http://schemas.microsoft.com/office/drawing/2014/main" id="{F1538BC7-1A44-4684-9B81-667F101FB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966912"/>
            <a:ext cx="37179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natomía del cráneo: MedlinePlus enciclopedia médica illustración">
            <a:extLst>
              <a:ext uri="{FF2B5EF4-FFF2-40B4-BE49-F238E27FC236}">
                <a16:creationId xmlns:a16="http://schemas.microsoft.com/office/drawing/2014/main" id="{E65340DE-9719-486D-A883-F8EF0BF7E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08" y="2471736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ómo Funciona el CEREBRO Humano - ¡Claves!">
            <a:extLst>
              <a:ext uri="{FF2B5EF4-FFF2-40B4-BE49-F238E27FC236}">
                <a16:creationId xmlns:a16="http://schemas.microsoft.com/office/drawing/2014/main" id="{8F277287-DCED-4249-A056-E71918200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125" y="3944940"/>
            <a:ext cx="169783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741E2191-D046-4DE9-80BA-FA53C4600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13084"/>
              </p:ext>
            </p:extLst>
          </p:nvPr>
        </p:nvGraphicFramePr>
        <p:xfrm>
          <a:off x="1879600" y="567266"/>
          <a:ext cx="8128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850511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66827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400" dirty="0">
                          <a:solidFill>
                            <a:schemeClr val="tx1"/>
                          </a:solidFill>
                        </a:rPr>
                        <a:t>Músculos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>
                          <a:solidFill>
                            <a:schemeClr val="tx1"/>
                          </a:solidFill>
                        </a:rPr>
                        <a:t>Costillas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891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-Son órganos blandos y elásticos que se pueden contraer y relajar. Se encuentran unidos a los huesos y permiten el movimiento.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CL" dirty="0"/>
                        <a:t>-Se encargan de dar protección al corazón y los pulmones.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  <a:p>
                      <a:pPr marL="0" indent="0">
                        <a:buFontTx/>
                        <a:buNone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28108"/>
                  </a:ext>
                </a:extLst>
              </a:tr>
            </a:tbl>
          </a:graphicData>
        </a:graphic>
      </p:graphicFrame>
      <p:pic>
        <p:nvPicPr>
          <p:cNvPr id="11266" name="Picture 2" descr="Cuántos músculos tiene el cuerpo humano? - VIX">
            <a:extLst>
              <a:ext uri="{FF2B5EF4-FFF2-40B4-BE49-F238E27FC236}">
                <a16:creationId xmlns:a16="http://schemas.microsoft.com/office/drawing/2014/main" id="{9D0A5390-0C89-486A-89F1-F298E905A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490787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a Caja Torácica Pulmones Corazón De Hígado De Estómago Iinternal ...">
            <a:extLst>
              <a:ext uri="{FF2B5EF4-FFF2-40B4-BE49-F238E27FC236}">
                <a16:creationId xmlns:a16="http://schemas.microsoft.com/office/drawing/2014/main" id="{A99AEDF2-696E-4E00-8D0F-6A2CB243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49" y="1938338"/>
            <a:ext cx="2605087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4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D37C31D6-C080-43EA-8128-DFDA7F216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64778"/>
              </p:ext>
            </p:extLst>
          </p:nvPr>
        </p:nvGraphicFramePr>
        <p:xfrm>
          <a:off x="1298575" y="605366"/>
          <a:ext cx="81280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090974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64416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Fémur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Columna vertebral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5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CL" dirty="0"/>
                        <a:t>-Es el hueso más largo de nuestro cuerpo. Participa en el movimiento de las piernas.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es-CL" dirty="0"/>
                    </a:p>
                    <a:p>
                      <a:pPr marL="0" indent="0" algn="just">
                        <a:buFontTx/>
                        <a:buNone/>
                      </a:pP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-Protege la médula espinal, se encuentra dentro de las vértebras que son discos óseos que forman la columna vertebral.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08009"/>
                  </a:ext>
                </a:extLst>
              </a:tr>
            </a:tbl>
          </a:graphicData>
        </a:graphic>
      </p:graphicFrame>
      <p:pic>
        <p:nvPicPr>
          <p:cNvPr id="12292" name="Picture 4" descr="Columna vertebral y Cráneo |">
            <a:extLst>
              <a:ext uri="{FF2B5EF4-FFF2-40B4-BE49-F238E27FC236}">
                <a16:creationId xmlns:a16="http://schemas.microsoft.com/office/drawing/2014/main" id="{8E7CEAAE-7005-4719-A0AE-843004C8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2176463"/>
            <a:ext cx="2833687" cy="30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squeleto Humano, Cuerpo Humano, La Columna Vertebral imagen png ...">
            <a:extLst>
              <a:ext uri="{FF2B5EF4-FFF2-40B4-BE49-F238E27FC236}">
                <a16:creationId xmlns:a16="http://schemas.microsoft.com/office/drawing/2014/main" id="{1AC441C2-4B7F-407A-872B-2DE8341D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928813"/>
            <a:ext cx="2158979" cy="28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CB8A995-2390-4F0D-8424-C3FE3829E140}"/>
              </a:ext>
            </a:extLst>
          </p:cNvPr>
          <p:cNvCxnSpPr/>
          <p:nvPr/>
        </p:nvCxnSpPr>
        <p:spPr>
          <a:xfrm>
            <a:off x="2681267" y="3429000"/>
            <a:ext cx="11969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71B2008-901D-495A-A756-5FC61EFA2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191997"/>
              </p:ext>
            </p:extLst>
          </p:nvPr>
        </p:nvGraphicFramePr>
        <p:xfrm>
          <a:off x="3878242" y="3243580"/>
          <a:ext cx="962004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2004">
                  <a:extLst>
                    <a:ext uri="{9D8B030D-6E8A-4147-A177-3AD203B41FA5}">
                      <a16:colId xmlns:a16="http://schemas.microsoft.com/office/drawing/2014/main" val="3817310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Fémur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11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0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63880-69CF-4B08-813F-05641C9D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92" y="221496"/>
            <a:ext cx="3608916" cy="533400"/>
          </a:xfrm>
        </p:spPr>
        <p:txBody>
          <a:bodyPr>
            <a:normAutofit/>
          </a:bodyPr>
          <a:lstStyle/>
          <a:p>
            <a:r>
              <a:rPr lang="es-CL" sz="1800" dirty="0"/>
              <a:t>Página 13 texto del estudiantes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1A9842-EE82-4B06-9B17-2708E3CA4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79" y="822414"/>
            <a:ext cx="3727642" cy="55473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3C8CD8-C763-40EA-A513-BFE5CB454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14" y="822414"/>
            <a:ext cx="3670489" cy="554739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D56695B-D438-42CF-B008-8FD9E97B4FA1}"/>
              </a:ext>
            </a:extLst>
          </p:cNvPr>
          <p:cNvSpPr txBox="1">
            <a:spLocks/>
          </p:cNvSpPr>
          <p:nvPr/>
        </p:nvSpPr>
        <p:spPr>
          <a:xfrm>
            <a:off x="5333605" y="221496"/>
            <a:ext cx="3608916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1800" dirty="0"/>
              <a:t>Página 10 cuaderno de actividades</a:t>
            </a:r>
          </a:p>
        </p:txBody>
      </p:sp>
    </p:spTree>
    <p:extLst>
      <p:ext uri="{BB962C8B-B14F-4D97-AF65-F5344CB8AC3E}">
        <p14:creationId xmlns:p14="http://schemas.microsoft.com/office/powerpoint/2010/main" val="18040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9B4C2-F608-4BDB-8443-5873B788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900"/>
          </a:xfrm>
        </p:spPr>
        <p:txBody>
          <a:bodyPr/>
          <a:lstStyle/>
          <a:p>
            <a:pPr algn="ctr"/>
            <a:r>
              <a:rPr lang="es-CL" b="1" u="sng" dirty="0"/>
              <a:t>¿Cómo se organiza nuestro cuerpo?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1052D-903F-4A54-A36E-D2FE85F40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1570039"/>
            <a:ext cx="8596668" cy="601661"/>
          </a:xfrm>
        </p:spPr>
        <p:txBody>
          <a:bodyPr/>
          <a:lstStyle/>
          <a:p>
            <a:r>
              <a:rPr lang="es-CL" dirty="0"/>
              <a:t>Nuestro organismo </a:t>
            </a:r>
            <a:r>
              <a:rPr lang="es-CL" dirty="0" smtClean="0"/>
              <a:t>está </a:t>
            </a:r>
            <a:r>
              <a:rPr lang="es-CL" dirty="0"/>
              <a:t>formado por las siguientes partes: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366C32-3EA2-42A3-87AC-A6AB8A52CF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70" y="2052505"/>
            <a:ext cx="7243832" cy="41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B6246-21DE-482F-8D85-5FC11AB7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</a:t>
            </a:r>
            <a:r>
              <a:rPr lang="es-CL" dirty="0" smtClean="0"/>
              <a:t>cabeza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42E21-A552-4763-B8FF-62D1D8FBC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6266391" cy="1687510"/>
          </a:xfrm>
        </p:spPr>
        <p:txBody>
          <a:bodyPr>
            <a:normAutofit/>
          </a:bodyPr>
          <a:lstStyle/>
          <a:p>
            <a:pPr algn="just"/>
            <a:r>
              <a:rPr lang="es-CL" sz="2400" dirty="0"/>
              <a:t>Es la parte superior del cuerpo en la que se </a:t>
            </a:r>
            <a:r>
              <a:rPr lang="es-CL" sz="2400" dirty="0" smtClean="0"/>
              <a:t>encuentran: </a:t>
            </a:r>
            <a:r>
              <a:rPr lang="es-CL" sz="2400" dirty="0"/>
              <a:t>los ojos, la nariz, la boca, los oídos y el cerebro.</a:t>
            </a:r>
          </a:p>
        </p:txBody>
      </p:sp>
      <p:pic>
        <p:nvPicPr>
          <p:cNvPr id="5122" name="Picture 2" descr="Cabeza - EcuRed">
            <a:extLst>
              <a:ext uri="{FF2B5EF4-FFF2-40B4-BE49-F238E27FC236}">
                <a16:creationId xmlns:a16="http://schemas.microsoft.com/office/drawing/2014/main" id="{09BB4477-04E1-4D4F-978C-8605DBE7D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1079500"/>
            <a:ext cx="2747962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natomía del cráneo: MedlinePlus enciclopedia médica illustración">
            <a:extLst>
              <a:ext uri="{FF2B5EF4-FFF2-40B4-BE49-F238E27FC236}">
                <a16:creationId xmlns:a16="http://schemas.microsoft.com/office/drawing/2014/main" id="{308983E5-0E53-4E47-85C2-3642B036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908" y="3919539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ómo Funciona el CEREBRO Humano - ¡Claves!">
            <a:extLst>
              <a:ext uri="{FF2B5EF4-FFF2-40B4-BE49-F238E27FC236}">
                <a16:creationId xmlns:a16="http://schemas.microsoft.com/office/drawing/2014/main" id="{E116C0A0-83C4-4571-B0B1-C9741A721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98" y="4078290"/>
            <a:ext cx="169783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5B37EBB-7205-465C-A4DD-9181D8987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331972"/>
              </p:ext>
            </p:extLst>
          </p:nvPr>
        </p:nvGraphicFramePr>
        <p:xfrm>
          <a:off x="1518708" y="5878834"/>
          <a:ext cx="5740400" cy="483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>
                  <a:extLst>
                    <a:ext uri="{9D8B030D-6E8A-4147-A177-3AD203B41FA5}">
                      <a16:colId xmlns:a16="http://schemas.microsoft.com/office/drawing/2014/main" val="4118131823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3067152323"/>
                    </a:ext>
                  </a:extLst>
                </a:gridCol>
              </a:tblGrid>
              <a:tr h="483866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Cerebro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Cráneo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535332"/>
                  </a:ext>
                </a:extLst>
              </a:tr>
            </a:tbl>
          </a:graphicData>
        </a:graphic>
      </p:graphicFrame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869B564E-7E6D-433A-A471-B5C0267DA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605774"/>
              </p:ext>
            </p:extLst>
          </p:nvPr>
        </p:nvGraphicFramePr>
        <p:xfrm>
          <a:off x="7556500" y="3892870"/>
          <a:ext cx="29400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050">
                  <a:extLst>
                    <a:ext uri="{9D8B030D-6E8A-4147-A177-3AD203B41FA5}">
                      <a16:colId xmlns:a16="http://schemas.microsoft.com/office/drawing/2014/main" val="3610837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Cabeza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49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7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AFD29-EDEE-47F5-8AC3-9DCB9986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</a:t>
            </a:r>
            <a:r>
              <a:rPr lang="es-CL" dirty="0" smtClean="0"/>
              <a:t>tronco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0244FE-1BE7-4042-ABAE-F8FED4EAD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162" y="1844674"/>
            <a:ext cx="5957887" cy="807086"/>
          </a:xfrm>
        </p:spPr>
        <p:txBody>
          <a:bodyPr>
            <a:normAutofit/>
          </a:bodyPr>
          <a:lstStyle/>
          <a:p>
            <a:pPr algn="just"/>
            <a:r>
              <a:rPr lang="es-CL" sz="2000" dirty="0"/>
              <a:t>Le da forma a nuestro cuerpo. </a:t>
            </a:r>
          </a:p>
        </p:txBody>
      </p:sp>
      <p:pic>
        <p:nvPicPr>
          <p:cNvPr id="6146" name="Picture 2" descr="tronco de cuerpo humano - Buscar con Google (con imágenes ...">
            <a:extLst>
              <a:ext uri="{FF2B5EF4-FFF2-40B4-BE49-F238E27FC236}">
                <a16:creationId xmlns:a16="http://schemas.microsoft.com/office/drawing/2014/main" id="{CF924272-BE15-4060-9076-628029BE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4668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37BEDD73-E242-4310-ACF6-D653A4B38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234220"/>
              </p:ext>
            </p:extLst>
          </p:nvPr>
        </p:nvGraphicFramePr>
        <p:xfrm>
          <a:off x="1916113" y="3736338"/>
          <a:ext cx="6447234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val="2496343373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398794727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369570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Estómago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Pulmones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Corazón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50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019824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3D6DC7C6-CB1A-4AE1-BC11-C21A62768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4275532"/>
            <a:ext cx="1404938" cy="1719263"/>
          </a:xfrm>
          <a:prstGeom prst="rect">
            <a:avLst/>
          </a:prstGeom>
        </p:spPr>
      </p:pic>
      <p:pic>
        <p:nvPicPr>
          <p:cNvPr id="10" name="Picture 2" descr="Pulmones - Wikipedia, la enciclopedia libre">
            <a:extLst>
              <a:ext uri="{FF2B5EF4-FFF2-40B4-BE49-F238E27FC236}">
                <a16:creationId xmlns:a16="http://schemas.microsoft.com/office/drawing/2014/main" id="{1C57A07D-96DF-45B2-B6CA-99ED0EDD8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61" y="4275532"/>
            <a:ext cx="1404938" cy="176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ómo funciona tu corazón – Comisión Honoraria para la Salud ...">
            <a:extLst>
              <a:ext uri="{FF2B5EF4-FFF2-40B4-BE49-F238E27FC236}">
                <a16:creationId xmlns:a16="http://schemas.microsoft.com/office/drawing/2014/main" id="{F15C9D77-8355-43EE-8659-BC2D71AF6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69" y="4285057"/>
            <a:ext cx="1697831" cy="176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F1381-2BCE-40AE-B568-B5D72584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Las extremidades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22B666-AE56-49E6-A8B5-BCFA35931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954086"/>
          </a:xfrm>
        </p:spPr>
        <p:txBody>
          <a:bodyPr>
            <a:noAutofit/>
          </a:bodyPr>
          <a:lstStyle/>
          <a:p>
            <a:pPr algn="just"/>
            <a:r>
              <a:rPr lang="es-CL" sz="2000" dirty="0"/>
              <a:t>Corresponde a los brazos (extremidades superiores) y piernas (extremidades inferiores) que nos permiten desarrollar distintas actividades.</a:t>
            </a:r>
          </a:p>
        </p:txBody>
      </p:sp>
      <p:pic>
        <p:nvPicPr>
          <p:cNvPr id="7170" name="Picture 2" descr="Cuáles son las extremidades del cuerpo humano">
            <a:extLst>
              <a:ext uri="{FF2B5EF4-FFF2-40B4-BE49-F238E27FC236}">
                <a16:creationId xmlns:a16="http://schemas.microsoft.com/office/drawing/2014/main" id="{D405B690-0472-4C4E-A965-5DF9AD97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93" y="35194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RTÍCULO CIENTÍFICO TEMA:">
            <a:extLst>
              <a:ext uri="{FF2B5EF4-FFF2-40B4-BE49-F238E27FC236}">
                <a16:creationId xmlns:a16="http://schemas.microsoft.com/office/drawing/2014/main" id="{E879ED5C-CAB0-4B8F-8AE4-6EA2C449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3429000"/>
            <a:ext cx="34290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F53AC202-0C51-4E04-9AF0-1E14F5E96D08}"/>
              </a:ext>
            </a:extLst>
          </p:cNvPr>
          <p:cNvSpPr/>
          <p:nvPr/>
        </p:nvSpPr>
        <p:spPr>
          <a:xfrm>
            <a:off x="5253039" y="4324350"/>
            <a:ext cx="120738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01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DF5F3-BCAA-463A-9A99-00A38B8A6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850"/>
          </a:xfrm>
        </p:spPr>
        <p:txBody>
          <a:bodyPr/>
          <a:lstStyle/>
          <a:p>
            <a:pPr algn="ctr"/>
            <a:r>
              <a:rPr lang="es-CL" b="1" u="sng" dirty="0"/>
              <a:t>¿Cómo funciona nuestro cuerpo?</a:t>
            </a:r>
          </a:p>
        </p:txBody>
      </p:sp>
      <p:pic>
        <p:nvPicPr>
          <p:cNvPr id="1026" name="Picture 2" descr="Resultado de imagen para imagenes de personas corriendo">
            <a:extLst>
              <a:ext uri="{FF2B5EF4-FFF2-40B4-BE49-F238E27FC236}">
                <a16:creationId xmlns:a16="http://schemas.microsoft.com/office/drawing/2014/main" id="{67B7DB4D-0887-4594-AA16-0424E0668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95412"/>
            <a:ext cx="2728912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lueta de personas caminando - Descargar Vectores Gratis ...">
            <a:extLst>
              <a:ext uri="{FF2B5EF4-FFF2-40B4-BE49-F238E27FC236}">
                <a16:creationId xmlns:a16="http://schemas.microsoft.com/office/drawing/2014/main" id="{E38B81D0-5652-42E9-8139-659B14C5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147637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bir Escaleras PNG Imágenes Transparentes | Vectores y Archivos ...">
            <a:extLst>
              <a:ext uri="{FF2B5EF4-FFF2-40B4-BE49-F238E27FC236}">
                <a16:creationId xmlns:a16="http://schemas.microsoft.com/office/drawing/2014/main" id="{BC54E549-8CC3-461C-8ED5-CEA758C36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3144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bra Blanca Subiendo Por Una Montaña Ilustraciones Vectoriales ...">
            <a:extLst>
              <a:ext uri="{FF2B5EF4-FFF2-40B4-BE49-F238E27FC236}">
                <a16:creationId xmlns:a16="http://schemas.microsoft.com/office/drawing/2014/main" id="{2ADFCCE5-92A6-4A9E-AB47-B6A402524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1314450"/>
            <a:ext cx="17430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4CEF627-7F63-41D3-8CF2-4390B002D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327332"/>
              </p:ext>
            </p:extLst>
          </p:nvPr>
        </p:nvGraphicFramePr>
        <p:xfrm>
          <a:off x="1327150" y="3919854"/>
          <a:ext cx="8674100" cy="17906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674100">
                  <a:extLst>
                    <a:ext uri="{9D8B030D-6E8A-4147-A177-3AD203B41FA5}">
                      <a16:colId xmlns:a16="http://schemas.microsoft.com/office/drawing/2014/main" val="21011463"/>
                    </a:ext>
                  </a:extLst>
                </a:gridCol>
              </a:tblGrid>
              <a:tr h="1790699">
                <a:tc>
                  <a:txBody>
                    <a:bodyPr/>
                    <a:lstStyle/>
                    <a:p>
                      <a:pPr algn="just"/>
                      <a:r>
                        <a:rPr lang="es-CL" b="0" dirty="0"/>
                        <a:t>Constantemente nos encontramos en </a:t>
                      </a:r>
                      <a:r>
                        <a:rPr lang="es-CL" b="0" dirty="0" smtClean="0"/>
                        <a:t>movimiento. </a:t>
                      </a:r>
                      <a:r>
                        <a:rPr lang="es-CL" b="0" dirty="0"/>
                        <a:t>A veces debemos caminar muy rápido o simplemente correr para llegar más rápido a un lugar.</a:t>
                      </a:r>
                    </a:p>
                    <a:p>
                      <a:pPr algn="just"/>
                      <a:r>
                        <a:rPr lang="es-CL" b="0" dirty="0"/>
                        <a:t>Para </a:t>
                      </a:r>
                      <a:r>
                        <a:rPr lang="es-CL" b="0" dirty="0" smtClean="0"/>
                        <a:t>poder realizar cada una de las actividades necesitamos</a:t>
                      </a:r>
                      <a:r>
                        <a:rPr lang="es-CL" b="0" baseline="0" dirty="0" smtClean="0"/>
                        <a:t> estructuras que tienen características especificas.</a:t>
                      </a:r>
                      <a:endParaRPr lang="es-CL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044102"/>
                  </a:ext>
                </a:extLst>
              </a:tr>
            </a:tbl>
          </a:graphicData>
        </a:graphic>
      </p:graphicFrame>
      <p:pic>
        <p:nvPicPr>
          <p:cNvPr id="1036" name="Picture 12" descr="Ejercicio De Saltar Niños Dibujos Animados Lindo Animado Feliz Los ...">
            <a:extLst>
              <a:ext uri="{FF2B5EF4-FFF2-40B4-BE49-F238E27FC236}">
                <a16:creationId xmlns:a16="http://schemas.microsoft.com/office/drawing/2014/main" id="{4AE34352-E359-410E-A516-9891ED9F9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017" y="1314450"/>
            <a:ext cx="1743075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9267B9-DABC-418E-9FAA-3BD6C8323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484" y="636589"/>
            <a:ext cx="10943166" cy="5487985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Nuestro cuerpo tendrá distintos órganos. Estos órganos son  estructuras que permitirán que nuestro cuerpo funcione y se ubicarán en diferentes partes del cuerpo.  Pueden estar de forma externa, como por ejemplo los ojos o de forma interna como por ejemplo el corazón.</a:t>
            </a:r>
          </a:p>
          <a:p>
            <a:pPr algn="just"/>
            <a:r>
              <a:rPr lang="es-CL" dirty="0"/>
              <a:t>Estos órganos se organizarán en sistemas y cada sistema tendrá funciones específicas.</a:t>
            </a:r>
          </a:p>
          <a:p>
            <a:pPr algn="just"/>
            <a:r>
              <a:rPr lang="es-CL" dirty="0"/>
              <a:t>Para comenzar,  completa lo siguiente en tu cuaderno: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r>
              <a:rPr lang="es-CL" b="1" u="sng" dirty="0"/>
              <a:t>Actividad de inicio:</a:t>
            </a:r>
          </a:p>
          <a:p>
            <a:pPr marL="0" indent="0" algn="just">
              <a:buNone/>
            </a:pPr>
            <a:r>
              <a:rPr lang="es-CL" dirty="0"/>
              <a:t>-Completa con la parte del cuerpo que corresponda:</a:t>
            </a:r>
          </a:p>
          <a:p>
            <a:pPr algn="just">
              <a:buAutoNum type="alphaLcParenR"/>
            </a:pPr>
            <a:r>
              <a:rPr lang="es-CL" dirty="0"/>
              <a:t>Los ojos, la nariz y la lengua se encuentran en la ___________________.</a:t>
            </a:r>
          </a:p>
          <a:p>
            <a:pPr algn="just">
              <a:buAutoNum type="alphaLcParenR"/>
            </a:pPr>
            <a:r>
              <a:rPr lang="es-CL" dirty="0"/>
              <a:t>La piel se ubica en ______________, ______________ y ______________.</a:t>
            </a:r>
          </a:p>
          <a:p>
            <a:pPr algn="just">
              <a:buAutoNum type="alphaLcParenR"/>
            </a:pPr>
            <a:r>
              <a:rPr lang="es-CL" dirty="0"/>
              <a:t>Los oídos están en la ____________________________________________.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20532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B4D68-F997-441F-8DFD-0CF6B91D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dirty="0"/>
              <a:t>Al interior de nuestro cuerpo, encontraremos, además…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853E89-5352-4AE5-B94E-7BCF988C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320801"/>
          </a:xfrm>
        </p:spPr>
        <p:txBody>
          <a:bodyPr/>
          <a:lstStyle/>
          <a:p>
            <a:r>
              <a:rPr lang="es-CL" dirty="0"/>
              <a:t>… una estructura que poseen los animales que  que son vertebrados, que es la columna </a:t>
            </a:r>
            <a:r>
              <a:rPr lang="es-CL" dirty="0" smtClean="0"/>
              <a:t>vertebral.</a:t>
            </a:r>
            <a:endParaRPr lang="es-CL" dirty="0"/>
          </a:p>
        </p:txBody>
      </p:sp>
      <p:pic>
        <p:nvPicPr>
          <p:cNvPr id="4098" name="Picture 2" descr="Esqueleto Humano, Cuerpo Humano, La Columna Vertebral imagen png ...">
            <a:extLst>
              <a:ext uri="{FF2B5EF4-FFF2-40B4-BE49-F238E27FC236}">
                <a16:creationId xmlns:a16="http://schemas.microsoft.com/office/drawing/2014/main" id="{F5A9A128-3A3E-4D9F-AF04-E1B57CFA4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3262313"/>
            <a:ext cx="3862387" cy="3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882F5-7661-4464-9EA4-F1A0039B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5350"/>
          </a:xfrm>
        </p:spPr>
        <p:txBody>
          <a:bodyPr/>
          <a:lstStyle/>
          <a:p>
            <a:pPr algn="ctr"/>
            <a:r>
              <a:rPr lang="es-CL" b="1" dirty="0"/>
              <a:t>El sistema locomotor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E82596-DB9A-46E9-AB7A-E51D773E6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351" y="4765500"/>
            <a:ext cx="8596668" cy="485769"/>
          </a:xfrm>
        </p:spPr>
        <p:txBody>
          <a:bodyPr/>
          <a:lstStyle/>
          <a:p>
            <a:r>
              <a:rPr lang="es-CL" dirty="0" smtClean="0"/>
              <a:t>La </a:t>
            </a:r>
            <a:r>
              <a:rPr lang="es-CL" dirty="0"/>
              <a:t>función </a:t>
            </a:r>
            <a:r>
              <a:rPr lang="es-CL" dirty="0" smtClean="0"/>
              <a:t>:proteger </a:t>
            </a:r>
            <a:r>
              <a:rPr lang="es-CL" dirty="0"/>
              <a:t>los órganos, sostener el cuerpo y realizar movimiento.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A75215CA-3497-4259-842C-5D6F00D63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04942"/>
              </p:ext>
            </p:extLst>
          </p:nvPr>
        </p:nvGraphicFramePr>
        <p:xfrm>
          <a:off x="1422399" y="1943965"/>
          <a:ext cx="8127999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9371697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1981155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96703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Huesos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Músculo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Articulaciones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52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95098"/>
                  </a:ext>
                </a:extLst>
              </a:tr>
            </a:tbl>
          </a:graphicData>
        </a:graphic>
      </p:graphicFrame>
      <p:pic>
        <p:nvPicPr>
          <p:cNvPr id="8194" name="Picture 2" descr="Hueso Femur PNG transparente - StickPNG">
            <a:extLst>
              <a:ext uri="{FF2B5EF4-FFF2-40B4-BE49-F238E27FC236}">
                <a16:creationId xmlns:a16="http://schemas.microsoft.com/office/drawing/2014/main" id="{DF628344-DD14-4875-BB2F-C09523E5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41" y="2605737"/>
            <a:ext cx="1681162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ÚSCULOS DEL CUERPO HUMANO ® Actividad infantil">
            <a:extLst>
              <a:ext uri="{FF2B5EF4-FFF2-40B4-BE49-F238E27FC236}">
                <a16:creationId xmlns:a16="http://schemas.microsoft.com/office/drawing/2014/main" id="{3E61E390-9EA2-491F-8206-D91C336E5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48" y="2605737"/>
            <a:ext cx="1562100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Articulacion del codo - Docsity">
            <a:extLst>
              <a:ext uri="{FF2B5EF4-FFF2-40B4-BE49-F238E27FC236}">
                <a16:creationId xmlns:a16="http://schemas.microsoft.com/office/drawing/2014/main" id="{16F9A3DA-A38E-407F-B116-005D781A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85" y="2605737"/>
            <a:ext cx="2139777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</TotalTime>
  <Words>492</Words>
  <Application>Microsoft Office PowerPoint</Application>
  <PresentationFormat>Panorámica</PresentationFormat>
  <Paragraphs>99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Faceta</vt:lpstr>
      <vt:lpstr>Unidad 3: Mi cuerpo</vt:lpstr>
      <vt:lpstr>¿Cómo se organiza nuestro cuerpo?</vt:lpstr>
      <vt:lpstr>La cabeza</vt:lpstr>
      <vt:lpstr>El tronco</vt:lpstr>
      <vt:lpstr>Las extremidades</vt:lpstr>
      <vt:lpstr>¿Cómo funciona nuestro cuerpo?</vt:lpstr>
      <vt:lpstr>Presentación de PowerPoint</vt:lpstr>
      <vt:lpstr>Al interior de nuestro cuerpo, encontraremos, además…</vt:lpstr>
      <vt:lpstr>El sistema locomotor</vt:lpstr>
      <vt:lpstr>¿Qué función cumple nuestro esqueleto?</vt:lpstr>
      <vt:lpstr>Presentación de PowerPoint</vt:lpstr>
      <vt:lpstr>Presentación de PowerPoint</vt:lpstr>
      <vt:lpstr>Presentación de PowerPoint</vt:lpstr>
      <vt:lpstr>Página 13 texto del estudiantes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3: Mi cuerpo</dc:title>
  <dc:creator>Ma. de los Ángeles Gómez Álvarez</dc:creator>
  <cp:lastModifiedBy>Francisco</cp:lastModifiedBy>
  <cp:revision>35</cp:revision>
  <dcterms:created xsi:type="dcterms:W3CDTF">2020-06-13T05:40:09Z</dcterms:created>
  <dcterms:modified xsi:type="dcterms:W3CDTF">2021-09-27T12:43:27Z</dcterms:modified>
</cp:coreProperties>
</file>