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A8BFCC-B4BE-4F16-B34C-4DE954418255}" type="datetimeFigureOut">
              <a:rPr lang="es-CL" smtClean="0"/>
              <a:t>31-07-2021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C2D0E6-8841-4ACB-BA6A-23F14933ED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541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FCC-B4BE-4F16-B34C-4DE954418255}" type="datetimeFigureOut">
              <a:rPr lang="es-CL" smtClean="0"/>
              <a:t>31-07-2021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0E6-8841-4ACB-BA6A-23F14933ED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008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A8BFCC-B4BE-4F16-B34C-4DE954418255}" type="datetimeFigureOut">
              <a:rPr lang="es-CL" smtClean="0"/>
              <a:t>31-07-2021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C2D0E6-8841-4ACB-BA6A-23F14933ED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146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FCC-B4BE-4F16-B34C-4DE954418255}" type="datetimeFigureOut">
              <a:rPr lang="es-CL" smtClean="0"/>
              <a:t>31-07-2021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1C2D0E6-8841-4ACB-BA6A-23F14933ED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476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A8BFCC-B4BE-4F16-B34C-4DE954418255}" type="datetimeFigureOut">
              <a:rPr lang="es-CL" smtClean="0"/>
              <a:t>31-07-2021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C2D0E6-8841-4ACB-BA6A-23F14933ED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529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FCC-B4BE-4F16-B34C-4DE954418255}" type="datetimeFigureOut">
              <a:rPr lang="es-CL" smtClean="0"/>
              <a:t>31-07-2021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0E6-8841-4ACB-BA6A-23F14933ED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488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FCC-B4BE-4F16-B34C-4DE954418255}" type="datetimeFigureOut">
              <a:rPr lang="es-CL" smtClean="0"/>
              <a:t>31-07-2021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0E6-8841-4ACB-BA6A-23F14933ED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346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FCC-B4BE-4F16-B34C-4DE954418255}" type="datetimeFigureOut">
              <a:rPr lang="es-CL" smtClean="0"/>
              <a:t>31-07-2021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0E6-8841-4ACB-BA6A-23F14933ED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7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FCC-B4BE-4F16-B34C-4DE954418255}" type="datetimeFigureOut">
              <a:rPr lang="es-CL" smtClean="0"/>
              <a:t>31-07-2021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0E6-8841-4ACB-BA6A-23F14933ED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938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A8BFCC-B4BE-4F16-B34C-4DE954418255}" type="datetimeFigureOut">
              <a:rPr lang="es-CL" smtClean="0"/>
              <a:t>31-07-2021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C2D0E6-8841-4ACB-BA6A-23F14933ED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245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FCC-B4BE-4F16-B34C-4DE954418255}" type="datetimeFigureOut">
              <a:rPr lang="es-CL" smtClean="0"/>
              <a:t>31-07-2021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0E6-8841-4ACB-BA6A-23F14933ED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174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1A8BFCC-B4BE-4F16-B34C-4DE954418255}" type="datetimeFigureOut">
              <a:rPr lang="es-CL" smtClean="0"/>
              <a:t>31-07-2021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1C2D0E6-8841-4ACB-BA6A-23F14933ED69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128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2/26/Pedro_Subercaseaux_-_Abordaje_de_Arturo_Prat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3/3f/ElHuasoYLaLavandera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9/Mauricio_rugendas_-_el_malon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8/Desde_Cerro_Santa_Luc%C3%ADa_1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d/dd/Zamacueca-Chile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CuadroTexto"/>
          <p:cNvSpPr txBox="1">
            <a:spLocks noChangeArrowheads="1"/>
          </p:cNvSpPr>
          <p:nvPr/>
        </p:nvSpPr>
        <p:spPr bwMode="auto">
          <a:xfrm>
            <a:off x="4295776" y="765175"/>
            <a:ext cx="59039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s-ES_tradnl" altLang="es-CL" sz="4800" dirty="0">
                <a:solidFill>
                  <a:srgbClr val="C00000"/>
                </a:solidFill>
                <a:latin typeface="Berlin Sans FB Demi" panose="020E0802020502020306" pitchFamily="34" charset="0"/>
              </a:rPr>
              <a:t>Pintura costumbrista </a:t>
            </a:r>
          </a:p>
          <a:p>
            <a:pPr algn="ctr" eaLnBrk="1" hangingPunct="1"/>
            <a:r>
              <a:rPr lang="es-ES_tradnl" altLang="es-CL" sz="4800" dirty="0">
                <a:solidFill>
                  <a:srgbClr val="C00000"/>
                </a:solidFill>
                <a:latin typeface="Berlin Sans FB Demi" panose="020E0802020502020306" pitchFamily="34" charset="0"/>
              </a:rPr>
              <a:t>en Chile</a:t>
            </a:r>
            <a:endParaRPr lang="es-ES" altLang="es-CL" sz="48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872693" y="3745459"/>
            <a:ext cx="4105275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Obj: Reconocer características de la pintura costumbrista y el paisaje chileno en el arte.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9127536" y="6027769"/>
            <a:ext cx="2924175" cy="358531"/>
            <a:chOff x="8991600" y="6161004"/>
            <a:chExt cx="2924175" cy="358531"/>
          </a:xfrm>
          <a:solidFill>
            <a:schemeClr val="bg1"/>
          </a:solidFill>
        </p:grpSpPr>
        <p:sp>
          <p:nvSpPr>
            <p:cNvPr id="5" name="CuadroTexto 6"/>
            <p:cNvSpPr txBox="1"/>
            <p:nvPr/>
          </p:nvSpPr>
          <p:spPr>
            <a:xfrm>
              <a:off x="8991600" y="6229349"/>
              <a:ext cx="2924175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L" sz="1100" dirty="0" smtClean="0">
                  <a:solidFill>
                    <a:srgbClr val="0070C0"/>
                  </a:solidFill>
                  <a:latin typeface="Arial Rounded MT Bold" panose="020F0704030504030204" pitchFamily="34" charset="0"/>
                </a:rPr>
                <a:t>Departamento Educación Artística</a:t>
              </a:r>
            </a:p>
          </p:txBody>
        </p:sp>
        <p:pic>
          <p:nvPicPr>
            <p:cNvPr id="6" name="Picture 2" descr="Instituto San Lorenz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9619" y="6161004"/>
              <a:ext cx="358531" cy="358531"/>
            </a:xfrm>
            <a:prstGeom prst="rect">
              <a:avLst/>
            </a:prstGeo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9394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2063750" y="-138113"/>
            <a:ext cx="8229600" cy="1878013"/>
          </a:xfrm>
        </p:spPr>
        <p:txBody>
          <a:bodyPr/>
          <a:lstStyle/>
          <a:p>
            <a:pPr>
              <a:defRPr/>
            </a:pPr>
            <a:r>
              <a:rPr lang="es-ES_tradnl" altLang="es-CL" sz="1400" dirty="0"/>
              <a:t>Observa estas obras y responde:</a:t>
            </a:r>
            <a:br>
              <a:rPr lang="es-ES_tradnl" altLang="es-CL" sz="1400" dirty="0"/>
            </a:br>
            <a:r>
              <a:rPr lang="es-ES_tradnl" altLang="es-CL" sz="1400" dirty="0"/>
              <a:t>¿En qué te fijaste primero?</a:t>
            </a:r>
            <a:br>
              <a:rPr lang="es-ES_tradnl" altLang="es-CL" sz="1400" dirty="0"/>
            </a:br>
            <a:r>
              <a:rPr lang="es-ES_tradnl" altLang="es-CL" sz="1400" dirty="0"/>
              <a:t>¿Qué obra es más iluminada y cuál más apagada?, ¿cómo lo habrá logrado el artista?</a:t>
            </a:r>
            <a:br>
              <a:rPr lang="es-ES_tradnl" altLang="es-CL" sz="1400" dirty="0"/>
            </a:br>
            <a:r>
              <a:rPr lang="es-ES_tradnl" altLang="es-CL" sz="1400" dirty="0"/>
              <a:t>¿Qué personas y elementos están al frente y cuáles atrás?</a:t>
            </a:r>
            <a:br>
              <a:rPr lang="es-ES_tradnl" altLang="es-CL" sz="1400" dirty="0"/>
            </a:br>
            <a:r>
              <a:rPr lang="es-ES_tradnl" altLang="es-CL" sz="1400" dirty="0"/>
              <a:t>¿Qué sentimientos y emociones te producen estas obras?</a:t>
            </a:r>
            <a:endParaRPr lang="es-ES" altLang="es-CL" sz="1400" dirty="0"/>
          </a:p>
        </p:txBody>
      </p:sp>
      <p:pic>
        <p:nvPicPr>
          <p:cNvPr id="14339" name="Picture 4" descr="http://upload.wikimedia.org/wikipedia/commons/c/c2/%22El_Golondrinero%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2403475"/>
            <a:ext cx="48101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2 CuadroTexto"/>
          <p:cNvSpPr txBox="1">
            <a:spLocks noChangeArrowheads="1"/>
          </p:cNvSpPr>
          <p:nvPr/>
        </p:nvSpPr>
        <p:spPr bwMode="auto">
          <a:xfrm>
            <a:off x="5591176" y="5946775"/>
            <a:ext cx="4810125" cy="3683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s-ES_tradnl" altLang="es-CL">
                <a:solidFill>
                  <a:schemeClr val="bg1"/>
                </a:solidFill>
                <a:latin typeface="Calibri" panose="020F0502020204030204" pitchFamily="34" charset="0"/>
              </a:rPr>
              <a:t>El golondrinero</a:t>
            </a:r>
            <a:endParaRPr lang="es-ES" altLang="es-CL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341" name="5 CuadroTexto"/>
          <p:cNvSpPr txBox="1">
            <a:spLocks noChangeArrowheads="1"/>
          </p:cNvSpPr>
          <p:nvPr/>
        </p:nvSpPr>
        <p:spPr bwMode="auto">
          <a:xfrm>
            <a:off x="1774826" y="6372225"/>
            <a:ext cx="3529013" cy="3698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s-ES_tradnl" altLang="es-CL">
                <a:solidFill>
                  <a:schemeClr val="bg1"/>
                </a:solidFill>
                <a:latin typeface="Calibri" panose="020F0502020204030204" pitchFamily="34" charset="0"/>
              </a:rPr>
              <a:t>La siesta</a:t>
            </a:r>
            <a:endParaRPr lang="es-ES" altLang="es-CL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342" name="Picture 8" descr="Pedro Lira, 'La siesta', 1901, óleo sobre lienzo, 80 x 62.9 cm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936751"/>
            <a:ext cx="3328987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3359151" y="731838"/>
            <a:ext cx="5935663" cy="519112"/>
          </a:xfrm>
        </p:spPr>
        <p:txBody>
          <a:bodyPr/>
          <a:lstStyle/>
          <a:p>
            <a:pPr>
              <a:defRPr/>
            </a:pPr>
            <a:r>
              <a:rPr lang="es-ES_tradnl" altLang="es-CL" dirty="0" smtClean="0"/>
              <a:t>Alfredo Valenzuela Puelma</a:t>
            </a:r>
            <a:endParaRPr lang="es-ES" altLang="es-CL" dirty="0" smtClean="0"/>
          </a:p>
        </p:txBody>
      </p:sp>
      <p:pic>
        <p:nvPicPr>
          <p:cNvPr id="15363" name="Picture 2" descr="http://upload.wikimedia.org/wikipedia/commons/3/3b/La_mama_fel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250951"/>
            <a:ext cx="37147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1 CuadroTexto"/>
          <p:cNvSpPr txBox="1">
            <a:spLocks noChangeArrowheads="1"/>
          </p:cNvSpPr>
          <p:nvPr/>
        </p:nvSpPr>
        <p:spPr bwMode="auto">
          <a:xfrm>
            <a:off x="6167439" y="1287463"/>
            <a:ext cx="4249737" cy="50165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CL" sz="2000">
                <a:solidFill>
                  <a:schemeClr val="bg1"/>
                </a:solidFill>
                <a:latin typeface="Calibri" panose="020F0502020204030204" pitchFamily="34" charset="0"/>
              </a:rPr>
              <a:t>Nació en Valparaíso en 1856 y murió en 1909. Desde pequeño mostró un gran talento para la pintura.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CL" sz="2000">
                <a:solidFill>
                  <a:schemeClr val="bg1"/>
                </a:solidFill>
                <a:latin typeface="Calibri" panose="020F0502020204030204" pitchFamily="34" charset="0"/>
              </a:rPr>
              <a:t>Los historiadores afirman que era un artista incomprendido, de carácter temperamental y conflictivo.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CL" sz="2000">
                <a:solidFill>
                  <a:schemeClr val="bg1"/>
                </a:solidFill>
                <a:latin typeface="Calibri" panose="020F0502020204030204" pitchFamily="34" charset="0"/>
              </a:rPr>
              <a:t>Sus temas fueron principalmente la figura humana y los retratos. Fue el primer chileno que pintó desnudos, lo que le valió grandes elogios en el extranjero y duras críticas en el país.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CL" sz="2000">
                <a:solidFill>
                  <a:schemeClr val="bg1"/>
                </a:solidFill>
                <a:latin typeface="Calibri" panose="020F0502020204030204" pitchFamily="34" charset="0"/>
              </a:rPr>
              <a:t>Sus obras se exhiben en los museos más importantes de Chile.</a:t>
            </a:r>
          </a:p>
        </p:txBody>
      </p:sp>
      <p:sp>
        <p:nvSpPr>
          <p:cNvPr id="15365" name="1 CuadroTexto"/>
          <p:cNvSpPr txBox="1">
            <a:spLocks noChangeArrowheads="1"/>
          </p:cNvSpPr>
          <p:nvPr/>
        </p:nvSpPr>
        <p:spPr bwMode="auto">
          <a:xfrm>
            <a:off x="1725613" y="6327775"/>
            <a:ext cx="3714750" cy="3698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s-ES_tradnl" altLang="es-CL">
                <a:solidFill>
                  <a:schemeClr val="bg1"/>
                </a:solidFill>
                <a:latin typeface="Calibri" panose="020F0502020204030204" pitchFamily="34" charset="0"/>
              </a:rPr>
              <a:t>La mamá feliz</a:t>
            </a:r>
            <a:endParaRPr lang="es-ES" altLang="es-CL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5854700" y="549275"/>
            <a:ext cx="4356100" cy="1143000"/>
          </a:xfrm>
        </p:spPr>
        <p:txBody>
          <a:bodyPr/>
          <a:lstStyle/>
          <a:p>
            <a:pPr>
              <a:defRPr/>
            </a:pPr>
            <a:r>
              <a:rPr lang="es-ES_tradnl" altLang="es-CL" smtClean="0"/>
              <a:t>Pedro Subercaseaux</a:t>
            </a:r>
            <a:endParaRPr lang="es-ES" altLang="es-CL" smtClean="0"/>
          </a:p>
        </p:txBody>
      </p:sp>
      <p:sp>
        <p:nvSpPr>
          <p:cNvPr id="16387" name="2 CuadroTexto"/>
          <p:cNvSpPr txBox="1">
            <a:spLocks noChangeArrowheads="1"/>
          </p:cNvSpPr>
          <p:nvPr/>
        </p:nvSpPr>
        <p:spPr bwMode="auto">
          <a:xfrm>
            <a:off x="1965326" y="820738"/>
            <a:ext cx="3889375" cy="563245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CL" sz="2000">
                <a:solidFill>
                  <a:schemeClr val="bg1"/>
                </a:solidFill>
                <a:latin typeface="Calibri" panose="020F0502020204030204" pitchFamily="34" charset="0"/>
              </a:rPr>
              <a:t>Fue hijo del embajador y pintor Ramón Subercaseaux. Nació en 1880 y murió en 1956.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CL" sz="2000">
                <a:solidFill>
                  <a:schemeClr val="bg1"/>
                </a:solidFill>
                <a:latin typeface="Calibri" panose="020F0502020204030204" pitchFamily="34" charset="0"/>
              </a:rPr>
              <a:t>Entre sus múltiples actividades relacionadas con el arte, ilustró libros, realizó dibujos y caricaturas en diferentes revistas y diarios de la época, pintó murales en edificios públicos y religiosos y cuadros con diferentes temas.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CL" sz="2000">
                <a:solidFill>
                  <a:schemeClr val="bg1"/>
                </a:solidFill>
                <a:latin typeface="Calibri" panose="020F0502020204030204" pitchFamily="34" charset="0"/>
              </a:rPr>
              <a:t>Demostró su talento como dibujante, acuarelista y pintor al óleo.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CL" sz="2000">
                <a:solidFill>
                  <a:schemeClr val="bg1"/>
                </a:solidFill>
                <a:latin typeface="Calibri" panose="020F0502020204030204" pitchFamily="34" charset="0"/>
              </a:rPr>
              <a:t>Se lo considera como uno de los grandes pintores de los hechos históricos y de las escenas costumbristas de nuestro país.</a:t>
            </a:r>
          </a:p>
        </p:txBody>
      </p:sp>
      <p:pic>
        <p:nvPicPr>
          <p:cNvPr id="16388" name="Picture 4" descr="File:Pedro Subercaseaux - Abordaje de Arturo Pra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844676"/>
            <a:ext cx="3579812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3 CuadroTexto"/>
          <p:cNvSpPr txBox="1">
            <a:spLocks noChangeArrowheads="1"/>
          </p:cNvSpPr>
          <p:nvPr/>
        </p:nvSpPr>
        <p:spPr bwMode="auto">
          <a:xfrm>
            <a:off x="6383338" y="6089650"/>
            <a:ext cx="3579812" cy="3683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s-ES_tradnl" altLang="es-CL">
                <a:solidFill>
                  <a:schemeClr val="bg1"/>
                </a:solidFill>
                <a:latin typeface="Calibri" panose="020F0502020204030204" pitchFamily="34" charset="0"/>
              </a:rPr>
              <a:t>Abordaje de Arturo Prat</a:t>
            </a:r>
            <a:endParaRPr lang="es-ES" altLang="es-CL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9/9b/Baile_de_Santiago_Antigu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968376"/>
            <a:ext cx="37084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3 CuadroTexto"/>
          <p:cNvSpPr txBox="1">
            <a:spLocks noChangeArrowheads="1"/>
          </p:cNvSpPr>
          <p:nvPr/>
        </p:nvSpPr>
        <p:spPr bwMode="auto">
          <a:xfrm>
            <a:off x="5913438" y="4427538"/>
            <a:ext cx="4475162" cy="3683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s-ES_tradnl" altLang="es-CL">
                <a:solidFill>
                  <a:schemeClr val="bg1"/>
                </a:solidFill>
                <a:latin typeface="Calibri" panose="020F0502020204030204" pitchFamily="34" charset="0"/>
              </a:rPr>
              <a:t>Cabildo abierto</a:t>
            </a:r>
            <a:endParaRPr lang="es-ES" altLang="es-CL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4 CuadroTexto"/>
          <p:cNvSpPr txBox="1">
            <a:spLocks noChangeArrowheads="1"/>
          </p:cNvSpPr>
          <p:nvPr/>
        </p:nvSpPr>
        <p:spPr bwMode="auto">
          <a:xfrm>
            <a:off x="1841501" y="4427539"/>
            <a:ext cx="3749675" cy="36988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s-ES_tradnl" altLang="es-CL">
                <a:solidFill>
                  <a:schemeClr val="bg1"/>
                </a:solidFill>
                <a:latin typeface="Calibri" panose="020F0502020204030204" pitchFamily="34" charset="0"/>
              </a:rPr>
              <a:t>Baile de Santiago antiguo</a:t>
            </a:r>
            <a:endParaRPr lang="es-ES" altLang="es-CL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7413" name="Picture 6" descr="http://upload.wikimedia.org/wikipedia/commons/2/27/Cabildoabierto-Subercaseaux-e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968375"/>
            <a:ext cx="4475162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841501" y="5157789"/>
            <a:ext cx="8505825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es-ES_tradnl" dirty="0"/>
              <a:t>¿Qué épocas y costumbres están representadas en estas pinturas?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es-ES_tradnl" dirty="0"/>
              <a:t>Compara el color de ambas pinturas.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es-ES_tradnl" dirty="0"/>
              <a:t>¿Existe relación entre el uso del color y la escena representada?</a:t>
            </a:r>
          </a:p>
          <a:p>
            <a:pPr algn="ctr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74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1 Título"/>
          <p:cNvSpPr>
            <a:spLocks noGrp="1"/>
          </p:cNvSpPr>
          <p:nvPr>
            <p:ph type="title"/>
          </p:nvPr>
        </p:nvSpPr>
        <p:spPr>
          <a:xfrm>
            <a:off x="2135188" y="692151"/>
            <a:ext cx="2406650" cy="574675"/>
          </a:xfrm>
        </p:spPr>
        <p:txBody>
          <a:bodyPr/>
          <a:lstStyle/>
          <a:p>
            <a:pPr>
              <a:defRPr/>
            </a:pPr>
            <a:r>
              <a:rPr lang="es-ES_tradnl" altLang="es-CL" smtClean="0"/>
              <a:t>actividad</a:t>
            </a:r>
            <a:endParaRPr lang="es-ES" altLang="es-CL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97450"/>
          </a:xfrm>
          <a:solidFill>
            <a:srgbClr val="C00000"/>
          </a:solidFill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s-CL" sz="1600" dirty="0">
                <a:solidFill>
                  <a:schemeClr val="bg2">
                    <a:lumMod val="75000"/>
                  </a:schemeClr>
                </a:solidFill>
              </a:rPr>
              <a:t> </a:t>
            </a:r>
            <a:endParaRPr lang="es-ES" sz="16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s-CL" sz="2000" dirty="0">
                <a:solidFill>
                  <a:schemeClr val="bg1"/>
                </a:solidFill>
              </a:rPr>
              <a:t>Busca información acerca de obras de pintores costumbristas chilenos, selecciona a uno de ellos y describe su obra de acuerdo a los siguientes pasos:</a:t>
            </a:r>
            <a:endParaRPr lang="es-ES" sz="2000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s-ES" sz="2000" dirty="0">
                <a:solidFill>
                  <a:schemeClr val="bg1"/>
                </a:solidFill>
              </a:rPr>
              <a:t>Indica materiales y estilo con que trabaja el artista.</a:t>
            </a:r>
          </a:p>
          <a:p>
            <a:pPr>
              <a:buFont typeface="Arial" charset="0"/>
              <a:buChar char="•"/>
              <a:defRPr/>
            </a:pPr>
            <a:r>
              <a:rPr lang="es-ES" sz="2000" dirty="0">
                <a:solidFill>
                  <a:schemeClr val="bg1"/>
                </a:solidFill>
              </a:rPr>
              <a:t>Indica elementos contextuales, como lugar y época del pintor, también algunos datos biográficos y de interés.</a:t>
            </a:r>
          </a:p>
          <a:p>
            <a:pPr>
              <a:buFont typeface="Arial" charset="0"/>
              <a:buChar char="•"/>
              <a:defRPr/>
            </a:pPr>
            <a:r>
              <a:rPr lang="es-ES" sz="2000" dirty="0">
                <a:solidFill>
                  <a:schemeClr val="bg1"/>
                </a:solidFill>
              </a:rPr>
              <a:t>Explica el tema de su pintura.</a:t>
            </a:r>
          </a:p>
          <a:p>
            <a:pPr>
              <a:buFont typeface="Arial" charset="0"/>
              <a:buChar char="•"/>
              <a:defRPr/>
            </a:pPr>
            <a:r>
              <a:rPr lang="es-ES" sz="2000" dirty="0">
                <a:solidFill>
                  <a:schemeClr val="bg1"/>
                </a:solidFill>
              </a:rPr>
              <a:t>Indica los elementos del paisaje (por ejemplo: árboles, montañas, construcciones y personas, entre otros)</a:t>
            </a:r>
          </a:p>
          <a:p>
            <a:pPr>
              <a:buFont typeface="Arial" charset="0"/>
              <a:buChar char="•"/>
              <a:defRPr/>
            </a:pPr>
            <a:r>
              <a:rPr lang="es-ES" sz="2000" dirty="0">
                <a:solidFill>
                  <a:schemeClr val="bg1"/>
                </a:solidFill>
              </a:rPr>
              <a:t>Realiza un PPT con la información que recopilaste, con imágenes del artista y su </a:t>
            </a:r>
            <a:r>
              <a:rPr lang="es-ES" sz="2000">
                <a:solidFill>
                  <a:schemeClr val="bg1"/>
                </a:solidFill>
              </a:rPr>
              <a:t>obra</a:t>
            </a:r>
            <a:r>
              <a:rPr lang="es-ES" sz="2000" smtClean="0">
                <a:solidFill>
                  <a:schemeClr val="bg1"/>
                </a:solidFill>
              </a:rPr>
              <a:t>.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2135189" y="692151"/>
            <a:ext cx="2911475" cy="574675"/>
          </a:xfrm>
        </p:spPr>
        <p:txBody>
          <a:bodyPr/>
          <a:lstStyle/>
          <a:p>
            <a:pPr>
              <a:defRPr/>
            </a:pPr>
            <a:r>
              <a:rPr lang="es-ES_tradnl" altLang="es-CL" dirty="0" smtClean="0"/>
              <a:t>Claudio Gay </a:t>
            </a:r>
            <a:endParaRPr lang="es-ES" altLang="es-CL" dirty="0" smtClean="0"/>
          </a:p>
        </p:txBody>
      </p:sp>
      <p:sp>
        <p:nvSpPr>
          <p:cNvPr id="6148" name="5 Marcador de contenido"/>
          <p:cNvSpPr>
            <a:spLocks noGrp="1"/>
          </p:cNvSpPr>
          <p:nvPr>
            <p:ph idx="1"/>
          </p:nvPr>
        </p:nvSpPr>
        <p:spPr>
          <a:xfrm>
            <a:off x="1774826" y="1411288"/>
            <a:ext cx="4752975" cy="5027612"/>
          </a:xfrm>
          <a:solidFill>
            <a:srgbClr val="C00000"/>
          </a:solidFill>
        </p:spPr>
        <p:txBody>
          <a:bodyPr rtlCol="0">
            <a:normAutofit lnSpcReduction="10000"/>
          </a:bodyPr>
          <a:lstStyle/>
          <a:p>
            <a:pPr>
              <a:defRPr/>
            </a:pPr>
            <a:endParaRPr lang="es-ES" altLang="es-CL" sz="2200" b="1" dirty="0"/>
          </a:p>
          <a:p>
            <a:pPr>
              <a:defRPr/>
            </a:pPr>
            <a:r>
              <a:rPr lang="es-ES" altLang="es-CL" sz="2200" dirty="0">
                <a:solidFill>
                  <a:schemeClr val="bg1"/>
                </a:solidFill>
              </a:rPr>
              <a:t>Claudio Gay fue un investigador científico francés que vino a Chile en 1828 y es considerado por muchos como el pionero de la ciencia en nuestro país. </a:t>
            </a:r>
          </a:p>
          <a:p>
            <a:pPr>
              <a:defRPr/>
            </a:pPr>
            <a:r>
              <a:rPr lang="es-ES" altLang="es-CL" sz="2200" dirty="0">
                <a:solidFill>
                  <a:schemeClr val="bg1"/>
                </a:solidFill>
              </a:rPr>
              <a:t>Exploró, describió y dibujó los recursos vegetales, animales y geográficos y costumbres de diferentes lugares, como la laguna de Tagua </a:t>
            </a:r>
            <a:r>
              <a:rPr lang="es-ES" altLang="es-CL" sz="2200" dirty="0" err="1">
                <a:solidFill>
                  <a:schemeClr val="bg1"/>
                </a:solidFill>
              </a:rPr>
              <a:t>Tagua</a:t>
            </a:r>
            <a:r>
              <a:rPr lang="es-ES" altLang="es-CL" sz="2200" dirty="0">
                <a:solidFill>
                  <a:schemeClr val="bg1"/>
                </a:solidFill>
              </a:rPr>
              <a:t>, las zonas de Colchagua y Atacama, el archipiélago Juan Fernández, la isla grande de Chiloé y la zona central.</a:t>
            </a:r>
          </a:p>
          <a:p>
            <a:pPr>
              <a:defRPr/>
            </a:pPr>
            <a:endParaRPr lang="es-ES" altLang="es-CL" dirty="0" smtClean="0"/>
          </a:p>
        </p:txBody>
      </p:sp>
      <p:pic>
        <p:nvPicPr>
          <p:cNvPr id="4" name="Picture 2" descr="http://upload.wikimedia.org/wikipedia/commons/9/96/Carretero_y_capataz_Claudio_Gay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080" y="908720"/>
            <a:ext cx="3521968" cy="4693022"/>
          </a:xfrm>
          <a:prstGeom prst="rect">
            <a:avLst/>
          </a:prstGeom>
          <a:ln/>
          <a:effectLst/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3317" name="CuadroTexto 1"/>
          <p:cNvSpPr txBox="1">
            <a:spLocks noChangeArrowheads="1"/>
          </p:cNvSpPr>
          <p:nvPr/>
        </p:nvSpPr>
        <p:spPr bwMode="auto">
          <a:xfrm>
            <a:off x="6816726" y="5876925"/>
            <a:ext cx="3521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es-CL" altLang="es-CL"/>
              <a:t>CARRETERO Y CAPATAZ</a:t>
            </a:r>
          </a:p>
        </p:txBody>
      </p:sp>
    </p:spTree>
    <p:extLst>
      <p:ext uri="{BB962C8B-B14F-4D97-AF65-F5344CB8AC3E}">
        <p14:creationId xmlns:p14="http://schemas.microsoft.com/office/powerpoint/2010/main" val="34198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5 CuadroTexto"/>
          <p:cNvSpPr txBox="1">
            <a:spLocks noChangeArrowheads="1"/>
          </p:cNvSpPr>
          <p:nvPr/>
        </p:nvSpPr>
        <p:spPr bwMode="auto">
          <a:xfrm>
            <a:off x="2063750" y="3910014"/>
            <a:ext cx="4032250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s-ES_tradnl" altLang="es-CL">
                <a:solidFill>
                  <a:schemeClr val="bg1"/>
                </a:solidFill>
                <a:latin typeface="Calibri" panose="020F0502020204030204" pitchFamily="34" charset="0"/>
              </a:rPr>
              <a:t>Chingana </a:t>
            </a:r>
            <a:endParaRPr lang="es-ES" altLang="es-CL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6 CuadroTexto"/>
          <p:cNvSpPr txBox="1">
            <a:spLocks noChangeArrowheads="1"/>
          </p:cNvSpPr>
          <p:nvPr/>
        </p:nvSpPr>
        <p:spPr bwMode="auto">
          <a:xfrm>
            <a:off x="6680201" y="3724275"/>
            <a:ext cx="3406775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s-ES_tradnl" altLang="es-CL">
                <a:solidFill>
                  <a:schemeClr val="bg1"/>
                </a:solidFill>
                <a:latin typeface="Calibri" panose="020F0502020204030204" pitchFamily="34" charset="0"/>
              </a:rPr>
              <a:t>Tertulia</a:t>
            </a:r>
            <a:endParaRPr lang="es-ES" altLang="es-CL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424113" y="4437064"/>
            <a:ext cx="71167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dirty="0"/>
              <a:t>Las costumbres: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es-ES_tradnl" dirty="0"/>
              <a:t>¿Qué época de nuestro país se ve reflejada en estas obras?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es-ES_tradnl" dirty="0"/>
              <a:t>¿Cómo han cambiado las costumbres y los personajes de nuestro país?</a:t>
            </a:r>
          </a:p>
          <a:p>
            <a:pPr algn="ctr">
              <a:defRPr/>
            </a:pPr>
            <a:endParaRPr lang="es-ES_tradnl" dirty="0"/>
          </a:p>
          <a:p>
            <a:pPr algn="ctr">
              <a:defRPr/>
            </a:pPr>
            <a:r>
              <a:rPr lang="es-ES_tradnl" dirty="0"/>
              <a:t>El paisaje: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es-ES_tradnl" dirty="0"/>
              <a:t>¿Qué elementos de nuestro paisaje natural se repiten en los dibujos?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r>
              <a:rPr lang="es-ES_tradnl" dirty="0"/>
              <a:t>¿Qué elementos del paisaje se diferencian en las pinturas?</a:t>
            </a:r>
          </a:p>
          <a:p>
            <a:pPr algn="ctr">
              <a:defRPr/>
            </a:pPr>
            <a:endParaRPr lang="es-ES" dirty="0"/>
          </a:p>
        </p:txBody>
      </p:sp>
      <p:pic>
        <p:nvPicPr>
          <p:cNvPr id="14341" name="Picture 8" descr="Archivo:Tertulia por Claudio Gay.jpg - Wikipedia, la enciclopedi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1" y="827089"/>
            <a:ext cx="3406775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Imagen: Una chingana | La Patria Vieja chil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147763"/>
            <a:ext cx="403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9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9/96/Carretero_y_capataz_Claudio_Gay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6315" y="2636913"/>
            <a:ext cx="4441257" cy="206346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5363" name="Picture 4" descr="http://upload.wikimedia.org/wikipedia/commons/7/75/Mapuches_Atlas_de_la_historia_f%C3%ADsica_y_pol%C3%ADtica_de_Ch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201613"/>
            <a:ext cx="4440237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http://upload.wikimedia.org/wikipedia/commons/2/23/Una_chingana_-_Ch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9" y="5157788"/>
            <a:ext cx="443547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5 CuadroTexto"/>
          <p:cNvSpPr txBox="1">
            <a:spLocks noChangeArrowheads="1"/>
          </p:cNvSpPr>
          <p:nvPr/>
        </p:nvSpPr>
        <p:spPr bwMode="auto">
          <a:xfrm>
            <a:off x="6672264" y="719138"/>
            <a:ext cx="3743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s-ES_tradnl" altLang="es-CL">
                <a:solidFill>
                  <a:schemeClr val="bg1"/>
                </a:solidFill>
                <a:latin typeface="Calibri" panose="020F0502020204030204" pitchFamily="34" charset="0"/>
              </a:rPr>
              <a:t>Analiza el paisaje de las obras observadas:</a:t>
            </a:r>
          </a:p>
          <a:p>
            <a:pPr algn="ctr" eaLnBrk="1" hangingPunct="1"/>
            <a:r>
              <a:rPr lang="es-ES_tradnl" altLang="es-CL">
                <a:solidFill>
                  <a:schemeClr val="bg1"/>
                </a:solidFill>
                <a:latin typeface="Calibri" panose="020F0502020204030204" pitchFamily="34" charset="0"/>
              </a:rPr>
              <a:t>¿Qué te llama la atención?</a:t>
            </a:r>
          </a:p>
          <a:p>
            <a:pPr algn="ctr" eaLnBrk="1" hangingPunct="1"/>
            <a:endParaRPr lang="es-ES" altLang="es-CL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3792538" y="10525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3944938" y="12049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Forma libre"/>
          <p:cNvSpPr/>
          <p:nvPr/>
        </p:nvSpPr>
        <p:spPr>
          <a:xfrm>
            <a:off x="6221414" y="3933826"/>
            <a:ext cx="4427537" cy="1033463"/>
          </a:xfrm>
          <a:custGeom>
            <a:avLst/>
            <a:gdLst>
              <a:gd name="connsiteX0" fmla="*/ 0 w 4426857"/>
              <a:gd name="connsiteY0" fmla="*/ 308813 h 1034062"/>
              <a:gd name="connsiteX1" fmla="*/ 319314 w 4426857"/>
              <a:gd name="connsiteY1" fmla="*/ 105613 h 1034062"/>
              <a:gd name="connsiteX2" fmla="*/ 508000 w 4426857"/>
              <a:gd name="connsiteY2" fmla="*/ 178184 h 1034062"/>
              <a:gd name="connsiteX3" fmla="*/ 696685 w 4426857"/>
              <a:gd name="connsiteY3" fmla="*/ 4013 h 1034062"/>
              <a:gd name="connsiteX4" fmla="*/ 1378857 w 4426857"/>
              <a:gd name="connsiteY4" fmla="*/ 381384 h 1034062"/>
              <a:gd name="connsiteX5" fmla="*/ 1480457 w 4426857"/>
              <a:gd name="connsiteY5" fmla="*/ 221727 h 1034062"/>
              <a:gd name="connsiteX6" fmla="*/ 1770742 w 4426857"/>
              <a:gd name="connsiteY6" fmla="*/ 584584 h 1034062"/>
              <a:gd name="connsiteX7" fmla="*/ 1886857 w 4426857"/>
              <a:gd name="connsiteY7" fmla="*/ 628127 h 1034062"/>
              <a:gd name="connsiteX8" fmla="*/ 2017485 w 4426857"/>
              <a:gd name="connsiteY8" fmla="*/ 831327 h 1034062"/>
              <a:gd name="connsiteX9" fmla="*/ 2191657 w 4426857"/>
              <a:gd name="connsiteY9" fmla="*/ 773270 h 1034062"/>
              <a:gd name="connsiteX10" fmla="*/ 2525485 w 4426857"/>
              <a:gd name="connsiteY10" fmla="*/ 860356 h 1034062"/>
              <a:gd name="connsiteX11" fmla="*/ 2859314 w 4426857"/>
              <a:gd name="connsiteY11" fmla="*/ 947441 h 1034062"/>
              <a:gd name="connsiteX12" fmla="*/ 3178628 w 4426857"/>
              <a:gd name="connsiteY12" fmla="*/ 961956 h 1034062"/>
              <a:gd name="connsiteX13" fmla="*/ 3512457 w 4426857"/>
              <a:gd name="connsiteY13" fmla="*/ 1005498 h 1034062"/>
              <a:gd name="connsiteX14" fmla="*/ 3541485 w 4426857"/>
              <a:gd name="connsiteY14" fmla="*/ 1005498 h 1034062"/>
              <a:gd name="connsiteX15" fmla="*/ 3933371 w 4426857"/>
              <a:gd name="connsiteY15" fmla="*/ 642641 h 1034062"/>
              <a:gd name="connsiteX16" fmla="*/ 4194628 w 4426857"/>
              <a:gd name="connsiteY16" fmla="*/ 700698 h 1034062"/>
              <a:gd name="connsiteX17" fmla="*/ 4426857 w 4426857"/>
              <a:gd name="connsiteY17" fmla="*/ 802298 h 1034062"/>
              <a:gd name="connsiteX18" fmla="*/ 4426857 w 4426857"/>
              <a:gd name="connsiteY18" fmla="*/ 802298 h 103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26857" h="1034062">
                <a:moveTo>
                  <a:pt x="0" y="308813"/>
                </a:moveTo>
                <a:cubicBezTo>
                  <a:pt x="117323" y="218098"/>
                  <a:pt x="234647" y="127384"/>
                  <a:pt x="319314" y="105613"/>
                </a:cubicBezTo>
                <a:cubicBezTo>
                  <a:pt x="403981" y="83842"/>
                  <a:pt x="445105" y="195117"/>
                  <a:pt x="508000" y="178184"/>
                </a:cubicBezTo>
                <a:cubicBezTo>
                  <a:pt x="570895" y="161251"/>
                  <a:pt x="551542" y="-29854"/>
                  <a:pt x="696685" y="4013"/>
                </a:cubicBezTo>
                <a:cubicBezTo>
                  <a:pt x="841828" y="37880"/>
                  <a:pt x="1248228" y="345098"/>
                  <a:pt x="1378857" y="381384"/>
                </a:cubicBezTo>
                <a:cubicBezTo>
                  <a:pt x="1509486" y="417670"/>
                  <a:pt x="1415143" y="187860"/>
                  <a:pt x="1480457" y="221727"/>
                </a:cubicBezTo>
                <a:cubicBezTo>
                  <a:pt x="1545771" y="255594"/>
                  <a:pt x="1703009" y="516851"/>
                  <a:pt x="1770742" y="584584"/>
                </a:cubicBezTo>
                <a:cubicBezTo>
                  <a:pt x="1838475" y="652317"/>
                  <a:pt x="1845733" y="587003"/>
                  <a:pt x="1886857" y="628127"/>
                </a:cubicBezTo>
                <a:cubicBezTo>
                  <a:pt x="1927981" y="669251"/>
                  <a:pt x="1966685" y="807137"/>
                  <a:pt x="2017485" y="831327"/>
                </a:cubicBezTo>
                <a:cubicBezTo>
                  <a:pt x="2068285" y="855517"/>
                  <a:pt x="2106990" y="768432"/>
                  <a:pt x="2191657" y="773270"/>
                </a:cubicBezTo>
                <a:cubicBezTo>
                  <a:pt x="2276324" y="778108"/>
                  <a:pt x="2525485" y="860356"/>
                  <a:pt x="2525485" y="860356"/>
                </a:cubicBezTo>
                <a:cubicBezTo>
                  <a:pt x="2636761" y="889385"/>
                  <a:pt x="2750457" y="930508"/>
                  <a:pt x="2859314" y="947441"/>
                </a:cubicBezTo>
                <a:cubicBezTo>
                  <a:pt x="2968171" y="964374"/>
                  <a:pt x="3069771" y="952280"/>
                  <a:pt x="3178628" y="961956"/>
                </a:cubicBezTo>
                <a:cubicBezTo>
                  <a:pt x="3287485" y="971632"/>
                  <a:pt x="3451981" y="998241"/>
                  <a:pt x="3512457" y="1005498"/>
                </a:cubicBezTo>
                <a:cubicBezTo>
                  <a:pt x="3572933" y="1012755"/>
                  <a:pt x="3471333" y="1065974"/>
                  <a:pt x="3541485" y="1005498"/>
                </a:cubicBezTo>
                <a:cubicBezTo>
                  <a:pt x="3611637" y="945022"/>
                  <a:pt x="3824514" y="693441"/>
                  <a:pt x="3933371" y="642641"/>
                </a:cubicBezTo>
                <a:cubicBezTo>
                  <a:pt x="4042228" y="591841"/>
                  <a:pt x="4112381" y="674089"/>
                  <a:pt x="4194628" y="700698"/>
                </a:cubicBezTo>
                <a:cubicBezTo>
                  <a:pt x="4276875" y="727307"/>
                  <a:pt x="4426857" y="802298"/>
                  <a:pt x="4426857" y="802298"/>
                </a:cubicBezTo>
                <a:lnTo>
                  <a:pt x="4426857" y="802298"/>
                </a:ln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1" name="10 Forma libre"/>
          <p:cNvSpPr/>
          <p:nvPr/>
        </p:nvSpPr>
        <p:spPr>
          <a:xfrm>
            <a:off x="8353426" y="4932363"/>
            <a:ext cx="1450975" cy="812800"/>
          </a:xfrm>
          <a:custGeom>
            <a:avLst/>
            <a:gdLst>
              <a:gd name="connsiteX0" fmla="*/ 0 w 1451429"/>
              <a:gd name="connsiteY0" fmla="*/ 812800 h 812800"/>
              <a:gd name="connsiteX1" fmla="*/ 362857 w 1451429"/>
              <a:gd name="connsiteY1" fmla="*/ 595086 h 812800"/>
              <a:gd name="connsiteX2" fmla="*/ 870857 w 1451429"/>
              <a:gd name="connsiteY2" fmla="*/ 217714 h 812800"/>
              <a:gd name="connsiteX3" fmla="*/ 1175657 w 1451429"/>
              <a:gd name="connsiteY3" fmla="*/ 145143 h 812800"/>
              <a:gd name="connsiteX4" fmla="*/ 1451429 w 1451429"/>
              <a:gd name="connsiteY4" fmla="*/ 0 h 812800"/>
              <a:gd name="connsiteX5" fmla="*/ 1451429 w 1451429"/>
              <a:gd name="connsiteY5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1429" h="812800">
                <a:moveTo>
                  <a:pt x="0" y="812800"/>
                </a:moveTo>
                <a:cubicBezTo>
                  <a:pt x="108857" y="753533"/>
                  <a:pt x="217714" y="694267"/>
                  <a:pt x="362857" y="595086"/>
                </a:cubicBezTo>
                <a:cubicBezTo>
                  <a:pt x="508000" y="495905"/>
                  <a:pt x="735390" y="292704"/>
                  <a:pt x="870857" y="217714"/>
                </a:cubicBezTo>
                <a:cubicBezTo>
                  <a:pt x="1006324" y="142723"/>
                  <a:pt x="1078895" y="181429"/>
                  <a:pt x="1175657" y="145143"/>
                </a:cubicBezTo>
                <a:cubicBezTo>
                  <a:pt x="1272419" y="108857"/>
                  <a:pt x="1451429" y="0"/>
                  <a:pt x="1451429" y="0"/>
                </a:cubicBezTo>
                <a:lnTo>
                  <a:pt x="1451429" y="0"/>
                </a:ln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6202364" y="3668713"/>
            <a:ext cx="4465637" cy="20637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6356351" y="2184401"/>
            <a:ext cx="4200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ES_tradnl" altLang="es-CL">
                <a:latin typeface="Calibri" panose="020F0502020204030204" pitchFamily="34" charset="0"/>
              </a:rPr>
              <a:t>Claudio Gay ubica un objeto en el primer plano.</a:t>
            </a:r>
          </a:p>
        </p:txBody>
      </p:sp>
      <p:sp>
        <p:nvSpPr>
          <p:cNvPr id="15" name="14 Llamada con línea 1"/>
          <p:cNvSpPr/>
          <p:nvPr/>
        </p:nvSpPr>
        <p:spPr>
          <a:xfrm>
            <a:off x="8702676" y="5908675"/>
            <a:ext cx="1878013" cy="744538"/>
          </a:xfrm>
          <a:prstGeom prst="borderCallout1">
            <a:avLst>
              <a:gd name="adj1" fmla="val -4634"/>
              <a:gd name="adj2" fmla="val 51504"/>
              <a:gd name="adj3" fmla="val -125233"/>
              <a:gd name="adj4" fmla="val 5178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8658225" y="5905501"/>
            <a:ext cx="1968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s-ES_tradnl" altLang="es-CL">
                <a:latin typeface="Calibri" panose="020F0502020204030204" pitchFamily="34" charset="0"/>
              </a:rPr>
              <a:t>en segundo plano: cerro o montaña</a:t>
            </a:r>
            <a:endParaRPr lang="es-ES" altLang="es-CL">
              <a:latin typeface="Calibri" panose="020F0502020204030204" pitchFamily="34" charset="0"/>
            </a:endParaRPr>
          </a:p>
        </p:txBody>
      </p:sp>
      <p:sp>
        <p:nvSpPr>
          <p:cNvPr id="17" name="16 Llamada con línea 1"/>
          <p:cNvSpPr/>
          <p:nvPr/>
        </p:nvSpPr>
        <p:spPr>
          <a:xfrm>
            <a:off x="6245226" y="5908675"/>
            <a:ext cx="2227263" cy="744538"/>
          </a:xfrm>
          <a:prstGeom prst="borderCallout1">
            <a:avLst>
              <a:gd name="adj1" fmla="val 1212"/>
              <a:gd name="adj2" fmla="val 50783"/>
              <a:gd name="adj3" fmla="val -214869"/>
              <a:gd name="adj4" fmla="val 5020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6364289" y="5908676"/>
            <a:ext cx="1989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s-ES_tradnl" altLang="es-CL">
                <a:latin typeface="Calibri" panose="020F0502020204030204" pitchFamily="34" charset="0"/>
              </a:rPr>
              <a:t>en tercer plano: cadena montañosa</a:t>
            </a:r>
            <a:endParaRPr lang="es-ES" altLang="es-CL">
              <a:latin typeface="Calibri" panose="020F0502020204030204" pitchFamily="34" charset="0"/>
            </a:endParaRPr>
          </a:p>
        </p:txBody>
      </p:sp>
      <p:cxnSp>
        <p:nvCxnSpPr>
          <p:cNvPr id="23" name="22 Conector recto"/>
          <p:cNvCxnSpPr/>
          <p:nvPr/>
        </p:nvCxnSpPr>
        <p:spPr>
          <a:xfrm flipH="1" flipV="1">
            <a:off x="5303839" y="1204914"/>
            <a:ext cx="1152525" cy="114458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H="1">
            <a:off x="3216275" y="2349500"/>
            <a:ext cx="3240088" cy="103505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4367213" y="2349500"/>
            <a:ext cx="2089150" cy="35687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>
            <a:spLocks noChangeArrowheads="1"/>
          </p:cNvSpPr>
          <p:nvPr/>
        </p:nvSpPr>
        <p:spPr bwMode="auto">
          <a:xfrm>
            <a:off x="6426201" y="3022601"/>
            <a:ext cx="4422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ES_tradnl" altLang="es-CL">
                <a:latin typeface="Calibri" panose="020F0502020204030204" pitchFamily="34" charset="0"/>
              </a:rPr>
              <a:t>Compone la cordillera de la misma manera:</a:t>
            </a:r>
            <a:endParaRPr lang="es-ES" altLang="es-C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7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9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2314" y="750888"/>
            <a:ext cx="3671887" cy="635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_tradnl" dirty="0" smtClean="0"/>
              <a:t>Mauricio Rugendas</a:t>
            </a:r>
            <a:endParaRPr lang="es-ES" dirty="0" smtClean="0"/>
          </a:p>
        </p:txBody>
      </p:sp>
      <p:pic>
        <p:nvPicPr>
          <p:cNvPr id="16387" name="Picture 2" descr="File:ElHuasoYLaLavander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750888"/>
            <a:ext cx="41322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2 Rectángulo"/>
          <p:cNvSpPr>
            <a:spLocks noChangeArrowheads="1"/>
          </p:cNvSpPr>
          <p:nvPr/>
        </p:nvSpPr>
        <p:spPr bwMode="auto">
          <a:xfrm>
            <a:off x="1703388" y="1570039"/>
            <a:ext cx="4565650" cy="501808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CL" sz="2000">
                <a:solidFill>
                  <a:schemeClr val="bg1"/>
                </a:solidFill>
                <a:latin typeface="Calibri" panose="020F0502020204030204" pitchFamily="34" charset="0"/>
              </a:rPr>
              <a:t>Nació en Alemania y en 1821 se embarcó en una expedición científica, buscando la América desconocida y misteriosa. Llegó a Chile en 1834 y residió aquí por más de 10 años.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CL" sz="2000">
                <a:solidFill>
                  <a:schemeClr val="bg1"/>
                </a:solidFill>
                <a:latin typeface="Calibri" panose="020F0502020204030204" pitchFamily="34" charset="0"/>
              </a:rPr>
              <a:t>El país, sus habitantes y paisajes se convirtieron en la fuente de su actividad pictórica; eternizó lo que observaba en dibujos, acuarelas y óleos. Visitó desde el norte hasta la región indígena del sur, donde dibujó y pintó imágenes familiares y costumbres del pueblo mapuche.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CL" sz="2000">
                <a:solidFill>
                  <a:schemeClr val="bg1"/>
                </a:solidFill>
                <a:latin typeface="Calibri" panose="020F0502020204030204" pitchFamily="34" charset="0"/>
              </a:rPr>
              <a:t>Volvió a Alemania y fue pintor de la corte de los reyes Luis I y Maximiliano II de Baviera. </a:t>
            </a:r>
          </a:p>
        </p:txBody>
      </p:sp>
      <p:sp>
        <p:nvSpPr>
          <p:cNvPr id="16389" name="3 CuadroTexto"/>
          <p:cNvSpPr txBox="1">
            <a:spLocks noChangeArrowheads="1"/>
          </p:cNvSpPr>
          <p:nvPr/>
        </p:nvSpPr>
        <p:spPr bwMode="auto">
          <a:xfrm>
            <a:off x="6427788" y="6165850"/>
            <a:ext cx="4132262" cy="3698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s-ES_tradnl" altLang="es-CL">
                <a:solidFill>
                  <a:schemeClr val="bg1"/>
                </a:solidFill>
                <a:latin typeface="Calibri" panose="020F0502020204030204" pitchFamily="34" charset="0"/>
              </a:rPr>
              <a:t>El huaso y la lavandera</a:t>
            </a:r>
            <a:endParaRPr lang="es-ES" altLang="es-CL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1992313" y="717550"/>
            <a:ext cx="4081462" cy="903288"/>
          </a:xfrm>
        </p:spPr>
        <p:txBody>
          <a:bodyPr/>
          <a:lstStyle/>
          <a:p>
            <a:pPr>
              <a:defRPr/>
            </a:pPr>
            <a:r>
              <a:rPr lang="es-ES_tradnl" altLang="es-CL" sz="2400" dirty="0"/>
              <a:t>Observa y describe las escenas de las pinturas:</a:t>
            </a:r>
            <a:endParaRPr lang="es-ES" altLang="es-CL" sz="2400" dirty="0"/>
          </a:p>
        </p:txBody>
      </p:sp>
      <p:pic>
        <p:nvPicPr>
          <p:cNvPr id="17411" name="Picture 4" descr="http://upload.wikimedia.org/wikipedia/commons/a/ad/Huasos_Maulinos_-_Rugen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1" y="2582864"/>
            <a:ext cx="45815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File:Mauricio rugendas - el mal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550864"/>
            <a:ext cx="4586288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5 CuadroTexto"/>
          <p:cNvSpPr txBox="1">
            <a:spLocks noChangeArrowheads="1"/>
          </p:cNvSpPr>
          <p:nvPr/>
        </p:nvSpPr>
        <p:spPr bwMode="auto">
          <a:xfrm>
            <a:off x="1492251" y="6021389"/>
            <a:ext cx="4581525" cy="36988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s-ES_tradnl" altLang="es-CL">
                <a:solidFill>
                  <a:schemeClr val="bg1"/>
                </a:solidFill>
                <a:latin typeface="Calibri" panose="020F0502020204030204" pitchFamily="34" charset="0"/>
              </a:rPr>
              <a:t>Huasos maulinos</a:t>
            </a:r>
            <a:endParaRPr lang="es-ES" altLang="es-CL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414" name="6 CuadroTexto"/>
          <p:cNvSpPr txBox="1">
            <a:spLocks noChangeArrowheads="1"/>
          </p:cNvSpPr>
          <p:nvPr/>
        </p:nvSpPr>
        <p:spPr bwMode="auto">
          <a:xfrm>
            <a:off x="6073775" y="182563"/>
            <a:ext cx="4611688" cy="3683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s-ES_tradnl" altLang="es-CL">
                <a:solidFill>
                  <a:schemeClr val="bg1"/>
                </a:solidFill>
                <a:latin typeface="Calibri" panose="020F0502020204030204" pitchFamily="34" charset="0"/>
              </a:rPr>
              <a:t>El malón</a:t>
            </a:r>
            <a:endParaRPr lang="es-ES" altLang="es-CL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415" name="1 Título"/>
          <p:cNvSpPr txBox="1">
            <a:spLocks/>
          </p:cNvSpPr>
          <p:nvPr/>
        </p:nvSpPr>
        <p:spPr bwMode="auto">
          <a:xfrm>
            <a:off x="6075364" y="4652963"/>
            <a:ext cx="4530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s-ES_tradnl" altLang="es-CL" sz="3400">
                <a:latin typeface="Calibri" panose="020F0502020204030204" pitchFamily="34" charset="0"/>
              </a:rPr>
              <a:t>¿Por qué podemos decir que son escenas costumbristas?</a:t>
            </a:r>
            <a:endParaRPr lang="es-ES" altLang="es-CL" sz="3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upload.wikimedia.org/wikipedia/commons/a/a7/VistaDeSantiagoDesdeElSantaLu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9281"/>
            <a:ext cx="50038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2 CuadroTexto"/>
          <p:cNvSpPr txBox="1">
            <a:spLocks noChangeArrowheads="1"/>
          </p:cNvSpPr>
          <p:nvPr/>
        </p:nvSpPr>
        <p:spPr bwMode="auto">
          <a:xfrm>
            <a:off x="1524000" y="807319"/>
            <a:ext cx="9144001" cy="46196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s-ES_tradnl" altLang="es-CL" sz="2400">
                <a:solidFill>
                  <a:schemeClr val="bg1"/>
                </a:solidFill>
                <a:latin typeface="Calibri" panose="020F0502020204030204" pitchFamily="34" charset="0"/>
              </a:rPr>
              <a:t>Vista de Santiago desde el cerro Santa Lucía</a:t>
            </a:r>
            <a:endParaRPr lang="es-ES" altLang="es-CL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436" name="Picture 9" descr="File:Desde Cerro Santa Lucía 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1269281"/>
            <a:ext cx="4211637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2 CuadroTexto"/>
          <p:cNvSpPr txBox="1">
            <a:spLocks noChangeArrowheads="1"/>
          </p:cNvSpPr>
          <p:nvPr/>
        </p:nvSpPr>
        <p:spPr bwMode="auto">
          <a:xfrm>
            <a:off x="1524000" y="4428405"/>
            <a:ext cx="4970464" cy="3698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s-ES_tradnl" altLang="es-CL">
                <a:solidFill>
                  <a:schemeClr val="bg1"/>
                </a:solidFill>
                <a:latin typeface="Calibri" panose="020F0502020204030204" pitchFamily="34" charset="0"/>
              </a:rPr>
              <a:t>En el siglo XIX (M. Rugendas)</a:t>
            </a:r>
            <a:endParaRPr lang="es-ES" altLang="es-CL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38" name="3 CuadroTexto"/>
          <p:cNvSpPr txBox="1">
            <a:spLocks noChangeArrowheads="1"/>
          </p:cNvSpPr>
          <p:nvPr/>
        </p:nvSpPr>
        <p:spPr bwMode="auto">
          <a:xfrm>
            <a:off x="6456364" y="4425230"/>
            <a:ext cx="4211637" cy="3698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s-ES_tradnl" altLang="es-CL">
                <a:solidFill>
                  <a:schemeClr val="bg1"/>
                </a:solidFill>
                <a:latin typeface="Calibri" panose="020F0502020204030204" pitchFamily="34" charset="0"/>
              </a:rPr>
              <a:t>En la actualidad</a:t>
            </a:r>
            <a:endParaRPr lang="es-ES" altLang="es-CL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39" name="4 CuadroTexto"/>
          <p:cNvSpPr txBox="1">
            <a:spLocks noChangeArrowheads="1"/>
          </p:cNvSpPr>
          <p:nvPr/>
        </p:nvSpPr>
        <p:spPr bwMode="auto">
          <a:xfrm>
            <a:off x="1524001" y="5003080"/>
            <a:ext cx="9110663" cy="40163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s-ES_tradnl" altLang="es-CL" sz="2000" dirty="0">
                <a:solidFill>
                  <a:schemeClr val="bg1"/>
                </a:solidFill>
                <a:latin typeface="Calibri" panose="020F0502020204030204" pitchFamily="34" charset="0"/>
              </a:rPr>
              <a:t>El arte es el testimonio de una época y nos sirve para conocer nuestro pasado.</a:t>
            </a:r>
            <a:endParaRPr lang="es-ES" altLang="es-C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40" name="5 CuadroTexto"/>
          <p:cNvSpPr txBox="1">
            <a:spLocks noChangeArrowheads="1"/>
          </p:cNvSpPr>
          <p:nvPr/>
        </p:nvSpPr>
        <p:spPr bwMode="auto">
          <a:xfrm>
            <a:off x="1847850" y="5661025"/>
            <a:ext cx="828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s-ES_tradnl" altLang="es-CL" sz="2800">
                <a:latin typeface="Calibri" panose="020F0502020204030204" pitchFamily="34" charset="0"/>
              </a:rPr>
              <a:t>Observa las imágenes y di qué ha cambiado.</a:t>
            </a:r>
            <a:endParaRPr lang="es-ES" altLang="es-CL" sz="2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8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3849689" y="708026"/>
            <a:ext cx="4638675" cy="646113"/>
          </a:xfrm>
        </p:spPr>
        <p:txBody>
          <a:bodyPr/>
          <a:lstStyle/>
          <a:p>
            <a:pPr>
              <a:defRPr/>
            </a:pPr>
            <a:r>
              <a:rPr lang="es-ES_tradnl" altLang="es-CL" dirty="0" smtClean="0"/>
              <a:t>Manuel  Antonio Caro</a:t>
            </a:r>
            <a:endParaRPr lang="es-ES" altLang="es-CL" dirty="0" smtClean="0"/>
          </a:p>
        </p:txBody>
      </p:sp>
      <p:pic>
        <p:nvPicPr>
          <p:cNvPr id="12291" name="Picture 2" descr="File:Zamacueca-Chi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060575"/>
            <a:ext cx="565785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1 CuadroTexto"/>
          <p:cNvSpPr txBox="1">
            <a:spLocks noChangeArrowheads="1"/>
          </p:cNvSpPr>
          <p:nvPr/>
        </p:nvSpPr>
        <p:spPr bwMode="auto">
          <a:xfrm>
            <a:off x="1847850" y="2565400"/>
            <a:ext cx="2736850" cy="37861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s-ES_tradnl" altLang="es-CL" sz="24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s-ES_tradnl" altLang="es-CL" sz="2400">
                <a:solidFill>
                  <a:schemeClr val="bg1"/>
                </a:solidFill>
                <a:latin typeface="Calibri" panose="020F0502020204030204" pitchFamily="34" charset="0"/>
              </a:rPr>
              <a:t>Pintor de la mitad del siglo XIX, al igual que Rugendas, tomó el tema de las costumbres de nuestro país y de los personajes de la vida diaria de la época</a:t>
            </a:r>
            <a:r>
              <a:rPr lang="es-ES_tradnl" altLang="es-CL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  <a:endParaRPr lang="es-ES" altLang="es-CL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2566988" y="692150"/>
            <a:ext cx="2628900" cy="469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_tradnl" altLang="es-CL" dirty="0" smtClean="0"/>
              <a:t>Pedro Lira</a:t>
            </a:r>
            <a:endParaRPr lang="es-ES" altLang="es-CL" dirty="0" smtClean="0"/>
          </a:p>
        </p:txBody>
      </p:sp>
      <p:sp>
        <p:nvSpPr>
          <p:cNvPr id="13315" name="1 CuadroTexto"/>
          <p:cNvSpPr txBox="1">
            <a:spLocks noChangeArrowheads="1"/>
          </p:cNvSpPr>
          <p:nvPr/>
        </p:nvSpPr>
        <p:spPr bwMode="auto">
          <a:xfrm>
            <a:off x="2135188" y="1628776"/>
            <a:ext cx="5256212" cy="45243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CL">
                <a:solidFill>
                  <a:schemeClr val="bg1"/>
                </a:solidFill>
                <a:latin typeface="Calibri" panose="020F0502020204030204" pitchFamily="34" charset="0"/>
              </a:rPr>
              <a:t>Nació en Santiago en 1845 y murió en 1912. Estudió en el Instituto Nacional y, más tarde, leyes y pintura paralelamente; se dedicó a pintar durante el resto de su vida.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CL">
                <a:solidFill>
                  <a:schemeClr val="bg1"/>
                </a:solidFill>
                <a:latin typeface="Calibri" panose="020F0502020204030204" pitchFamily="34" charset="0"/>
              </a:rPr>
              <a:t>Fue pionero de la difusión artística en nuestro país. Bajo su amparo se realizó la primera exposición exclusivamente nacional en 1884; fundó la Unión Artística" junto al escultor José Miguel Blanco; impulsó los salones de arte permanentes en Chile y bajo su auspicio se creó un museo en la Quinta Normal.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CL">
                <a:solidFill>
                  <a:schemeClr val="bg1"/>
                </a:solidFill>
                <a:latin typeface="Calibri" panose="020F0502020204030204" pitchFamily="34" charset="0"/>
              </a:rPr>
              <a:t>Se destacó por su innata capacidad para la pintura, sin apegarse a estilo alguno en particular. Su obra abarca diferentes temas, como costumbres, paisajes, escenas históricas y retratos, especialmente femeninos.</a:t>
            </a:r>
          </a:p>
        </p:txBody>
      </p:sp>
      <p:sp>
        <p:nvSpPr>
          <p:cNvPr id="13316" name="1 CuadroTexto"/>
          <p:cNvSpPr txBox="1">
            <a:spLocks noChangeArrowheads="1"/>
          </p:cNvSpPr>
          <p:nvPr/>
        </p:nvSpPr>
        <p:spPr bwMode="auto">
          <a:xfrm>
            <a:off x="7516813" y="6381750"/>
            <a:ext cx="297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s-CL" altLang="es-CL">
                <a:latin typeface="Calibri" panose="020F0502020204030204" pitchFamily="34" charset="0"/>
              </a:rPr>
              <a:t>La Carta de Pedro Lira</a:t>
            </a:r>
          </a:p>
        </p:txBody>
      </p:sp>
      <p:pic>
        <p:nvPicPr>
          <p:cNvPr id="13317" name="Picture 7" descr="La construcción del ropaje por medio de la luz Pedro Lira – K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1052514"/>
            <a:ext cx="238283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5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Dividendo</Template>
  <TotalTime>41</TotalTime>
  <Words>791</Words>
  <Application>Microsoft Office PowerPoint</Application>
  <PresentationFormat>Panorámica</PresentationFormat>
  <Paragraphs>74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Berlin Sans FB Demi</vt:lpstr>
      <vt:lpstr>Calibri</vt:lpstr>
      <vt:lpstr>Gill Sans MT</vt:lpstr>
      <vt:lpstr>Wingdings 2</vt:lpstr>
      <vt:lpstr>Dividendo</vt:lpstr>
      <vt:lpstr>Presentación de PowerPoint</vt:lpstr>
      <vt:lpstr>Claudio Gay </vt:lpstr>
      <vt:lpstr>Presentación de PowerPoint</vt:lpstr>
      <vt:lpstr>Presentación de PowerPoint</vt:lpstr>
      <vt:lpstr>Mauricio Rugendas</vt:lpstr>
      <vt:lpstr>Observa y describe las escenas de las pinturas:</vt:lpstr>
      <vt:lpstr>Presentación de PowerPoint</vt:lpstr>
      <vt:lpstr>Manuel  Antonio Caro</vt:lpstr>
      <vt:lpstr>Pedro Lira</vt:lpstr>
      <vt:lpstr>Observa estas obras y responde: ¿En qué te fijaste primero? ¿Qué obra es más iluminada y cuál más apagada?, ¿cómo lo habrá logrado el artista? ¿Qué personas y elementos están al frente y cuáles atrás? ¿Qué sentimientos y emociones te producen estas obras?</vt:lpstr>
      <vt:lpstr>Alfredo Valenzuela Puelma</vt:lpstr>
      <vt:lpstr>Pedro Subercaseaux</vt:lpstr>
      <vt:lpstr>Presentación de PowerPoint</vt:lpstr>
      <vt:lpstr>actividad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Alexis</dc:creator>
  <cp:lastModifiedBy>Francisco</cp:lastModifiedBy>
  <cp:revision>6</cp:revision>
  <dcterms:created xsi:type="dcterms:W3CDTF">2020-06-07T00:07:22Z</dcterms:created>
  <dcterms:modified xsi:type="dcterms:W3CDTF">2021-08-01T02:42:56Z</dcterms:modified>
</cp:coreProperties>
</file>