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0"/>
  </p:notesMasterIdLst>
  <p:sldIdLst>
    <p:sldId id="256" r:id="rId2"/>
    <p:sldId id="257" r:id="rId3"/>
    <p:sldId id="258" r:id="rId4"/>
    <p:sldId id="269" r:id="rId5"/>
    <p:sldId id="270" r:id="rId6"/>
    <p:sldId id="271" r:id="rId7"/>
    <p:sldId id="272" r:id="rId8"/>
    <p:sldId id="268" r:id="rId9"/>
  </p:sldIdLst>
  <p:sldSz cx="9144000" cy="5143500" type="screen16x9"/>
  <p:notesSz cx="6858000" cy="9144000"/>
  <p:embeddedFontLst>
    <p:embeddedFont>
      <p:font typeface="Coming Soon" panose="020B0604020202020204" charset="0"/>
      <p:regular r:id="rId11"/>
    </p:embeddedFont>
    <p:embeddedFont>
      <p:font typeface="Concert One" panose="020B0604020202020204" charset="0"/>
      <p:regular r:id="rId12"/>
    </p:embeddedFont>
    <p:embeddedFont>
      <p:font typeface="Roboto Mono Regular"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78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2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16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75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7" r:id="rId3"/>
    <p:sldLayoutId id="2147483658" r:id="rId4"/>
    <p:sldLayoutId id="2147483659"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8yc-6x4hFU&amp;ab_channel=Biologicamen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lvl="0"/>
            <a:r>
              <a:rPr lang="es-ES" sz="3600" dirty="0">
                <a:effectLst>
                  <a:outerShdw blurRad="38100" dist="38100" dir="2700000" algn="tl">
                    <a:srgbClr val="C0C0C0"/>
                  </a:outerShdw>
                </a:effectLst>
              </a:rPr>
              <a:t>“</a:t>
            </a:r>
            <a:r>
              <a:rPr lang="es-CL" sz="3600" dirty="0">
                <a:effectLst>
                  <a:outerShdw blurRad="38100" dist="38100" dir="2700000" algn="tl">
                    <a:srgbClr val="C0C0C0"/>
                  </a:outerShdw>
                </a:effectLst>
              </a:rPr>
              <a:t>Organización de los </a:t>
            </a:r>
            <a:r>
              <a:rPr lang="es-CL" sz="3600">
                <a:effectLst>
                  <a:outerShdw blurRad="38100" dist="38100" dir="2700000" algn="tl">
                    <a:srgbClr val="C0C0C0"/>
                  </a:outerShdw>
                </a:effectLst>
              </a:rPr>
              <a:t>seres vivos</a:t>
            </a:r>
            <a:r>
              <a:rPr lang="es-ES" sz="3600">
                <a:effectLst>
                  <a:outerShdw blurRad="38100" dist="38100" dir="2700000" algn="tl">
                    <a:srgbClr val="C0C0C0"/>
                  </a:outerShdw>
                </a:effectLst>
              </a:rPr>
              <a:t>”</a:t>
            </a:r>
            <a:endParaRPr lang="es-CL" sz="360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319685"/>
            <a:ext cx="4556189" cy="738664"/>
          </a:xfrm>
          <a:prstGeom prst="rect">
            <a:avLst/>
          </a:prstGeom>
          <a:noFill/>
        </p:spPr>
        <p:txBody>
          <a:bodyPr wrap="square" rtlCol="0">
            <a:spAutoFit/>
          </a:bodyPr>
          <a:lstStyle/>
          <a:p>
            <a:r>
              <a:rPr lang="es-CL" sz="1200" b="1" dirty="0"/>
              <a:t>Objetivo: </a:t>
            </a:r>
            <a:r>
              <a:rPr lang="es-CL" dirty="0"/>
              <a:t>Reconocer y explicar que los seres vivos están formados por una o más células y que estas se organizan en tejidos, órganos y sistemas.</a:t>
            </a:r>
            <a:endParaRPr lang="es-CL" sz="1100" dirty="0"/>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5°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5974773" y="3994510"/>
            <a:ext cx="2722418" cy="307777"/>
          </a:xfrm>
          <a:prstGeom prst="rect">
            <a:avLst/>
          </a:prstGeom>
          <a:noFill/>
        </p:spPr>
        <p:txBody>
          <a:bodyPr wrap="square" rtlCol="0">
            <a:spAutoFit/>
          </a:bodyPr>
          <a:lstStyle/>
          <a:p>
            <a:r>
              <a:rPr lang="es-CL" dirty="0"/>
              <a:t>Ciencias Naturales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3" name="CuadroTexto 2"/>
          <p:cNvSpPr txBox="1"/>
          <p:nvPr/>
        </p:nvSpPr>
        <p:spPr>
          <a:xfrm>
            <a:off x="1620982" y="1283875"/>
            <a:ext cx="6577445" cy="3170099"/>
          </a:xfrm>
          <a:prstGeom prst="rect">
            <a:avLst/>
          </a:prstGeom>
          <a:noFill/>
        </p:spPr>
        <p:txBody>
          <a:bodyPr wrap="square" rtlCol="0">
            <a:spAutoFit/>
          </a:bodyPr>
          <a:lstStyle/>
          <a:p>
            <a:r>
              <a:rPr lang="es-CL" sz="4000" dirty="0">
                <a:hlinkClick r:id="rId3"/>
              </a:rPr>
              <a:t>https://www.youtube.com/watch?v=l8yc-6x4hFU&amp;ab_channel=Biologicamente</a:t>
            </a:r>
            <a:endParaRPr lang="es-CL" sz="4000" dirty="0"/>
          </a:p>
          <a:p>
            <a:endParaRPr lang="es-CL"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026" name="Picture 2" descr="La Célula Animal, Características, Partes - BioEnciclopedi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21978" y="630622"/>
            <a:ext cx="1903772" cy="1477493"/>
          </a:xfrm>
          <a:prstGeom prst="rect">
            <a:avLst/>
          </a:prstGeom>
          <a:noFill/>
          <a:extLst>
            <a:ext uri="{909E8E84-426E-40DD-AFC4-6F175D3DCCD1}">
              <a14:hiddenFill xmlns:a14="http://schemas.microsoft.com/office/drawing/2010/main">
                <a:solidFill>
                  <a:srgbClr val="FFFFFF"/>
                </a:solidFill>
              </a14:hiddenFill>
            </a:ext>
          </a:extLst>
        </p:spPr>
      </p:pic>
      <p:sp>
        <p:nvSpPr>
          <p:cNvPr id="194" name="Google Shape;194;p31"/>
          <p:cNvSpPr txBox="1">
            <a:spLocks noGrp="1"/>
          </p:cNvSpPr>
          <p:nvPr>
            <p:ph type="title" idx="8"/>
          </p:nvPr>
        </p:nvSpPr>
        <p:spPr>
          <a:xfrm>
            <a:off x="586705" y="424825"/>
            <a:ext cx="3404529" cy="572700"/>
          </a:xfrm>
          <a:prstGeom prst="rect">
            <a:avLst/>
          </a:prstGeom>
        </p:spPr>
        <p:txBody>
          <a:bodyPr spcFirstLastPara="1" wrap="square" lIns="91425" tIns="91425" rIns="91425" bIns="91425" anchor="t" anchorCtr="0">
            <a:noAutofit/>
          </a:bodyPr>
          <a:lstStyle/>
          <a:p>
            <a:pPr lvl="0"/>
            <a:r>
              <a:rPr lang="es-ES" altLang="es-CL" dirty="0"/>
              <a:t>Primer nivel:  Célula </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4">
            <a:alphaModFix amt="80000"/>
          </a:blip>
          <a:stretch>
            <a:fillRect/>
          </a:stretch>
        </p:blipFill>
        <p:spPr>
          <a:xfrm rot="10164216" flipH="1">
            <a:off x="4988878" y="453656"/>
            <a:ext cx="866623" cy="510031"/>
          </a:xfrm>
          <a:prstGeom prst="rect">
            <a:avLst/>
          </a:prstGeom>
          <a:noFill/>
          <a:ln>
            <a:noFill/>
          </a:ln>
        </p:spPr>
      </p:pic>
      <p:sp>
        <p:nvSpPr>
          <p:cNvPr id="2" name="CuadroTexto 1"/>
          <p:cNvSpPr txBox="1"/>
          <p:nvPr/>
        </p:nvSpPr>
        <p:spPr>
          <a:xfrm>
            <a:off x="555271" y="901494"/>
            <a:ext cx="3642656" cy="3607206"/>
          </a:xfrm>
          <a:prstGeom prst="rect">
            <a:avLst/>
          </a:prstGeom>
          <a:noFill/>
        </p:spPr>
        <p:txBody>
          <a:bodyPr wrap="square" rtlCol="0">
            <a:spAutoFit/>
          </a:bodyPr>
          <a:lstStyle/>
          <a:p>
            <a:pPr algn="just">
              <a:lnSpc>
                <a:spcPct val="150000"/>
              </a:lnSpc>
            </a:pPr>
            <a:r>
              <a:rPr lang="es-CL" altLang="es-CL" dirty="0"/>
              <a:t>La célula es la unidad básica de todo ser vivo y es el primer nivel en el que se organizan. Una célula está formada por varios componentes que se encuentran coordinados entre sí. Ejemplos de células son las neuronas, los glóbulos blancos, las células musculares, entre muchas otras. En la imagen, la célula  ha sido ampliada para efectos explicativos, ya que en la realidad es mucho más pequeña que un órgano o un tejido.</a:t>
            </a:r>
            <a:endParaRPr lang="es-CL" dirty="0"/>
          </a:p>
        </p:txBody>
      </p:sp>
      <p:pic>
        <p:nvPicPr>
          <p:cNvPr id="1028" name="Picture 4" descr="Definición de Célula vegetal » Concepto en Definición AB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1972" y="1494414"/>
            <a:ext cx="1715623" cy="153323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990815" y="2108115"/>
            <a:ext cx="1492806" cy="276999"/>
          </a:xfrm>
          <a:prstGeom prst="rect">
            <a:avLst/>
          </a:prstGeom>
          <a:noFill/>
        </p:spPr>
        <p:txBody>
          <a:bodyPr wrap="square" rtlCol="0">
            <a:spAutoFit/>
          </a:bodyPr>
          <a:lstStyle/>
          <a:p>
            <a:pPr algn="ctr"/>
            <a:r>
              <a:rPr lang="es-CL" sz="1200" b="1" dirty="0"/>
              <a:t>CÉLULA ANIMAL</a:t>
            </a:r>
          </a:p>
        </p:txBody>
      </p:sp>
      <p:sp>
        <p:nvSpPr>
          <p:cNvPr id="21" name="CuadroTexto 20"/>
          <p:cNvSpPr txBox="1"/>
          <p:nvPr/>
        </p:nvSpPr>
        <p:spPr>
          <a:xfrm>
            <a:off x="5548745" y="2750650"/>
            <a:ext cx="1681279" cy="276999"/>
          </a:xfrm>
          <a:prstGeom prst="rect">
            <a:avLst/>
          </a:prstGeom>
          <a:noFill/>
        </p:spPr>
        <p:txBody>
          <a:bodyPr wrap="square" rtlCol="0">
            <a:spAutoFit/>
          </a:bodyPr>
          <a:lstStyle/>
          <a:p>
            <a:pPr algn="ctr"/>
            <a:r>
              <a:rPr lang="es-CL" sz="1200" b="1" dirty="0"/>
              <a:t>CÉLULA VEGETAL</a:t>
            </a:r>
          </a:p>
        </p:txBody>
      </p:sp>
      <p:sp>
        <p:nvSpPr>
          <p:cNvPr id="5" name="AutoShape 6" descr="Científicos crean neuronas capaces de integrarse en el tejido cereb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2" name="Picture 8" descr="Treinta neuronas contra el dolor - Scientific American - Españo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3594" y="3177210"/>
            <a:ext cx="2348346" cy="1564237"/>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5121355" y="3133518"/>
            <a:ext cx="1112239" cy="461665"/>
          </a:xfrm>
          <a:prstGeom prst="rect">
            <a:avLst/>
          </a:prstGeom>
          <a:noFill/>
        </p:spPr>
        <p:txBody>
          <a:bodyPr wrap="square" rtlCol="0">
            <a:spAutoFit/>
          </a:bodyPr>
          <a:lstStyle/>
          <a:p>
            <a:pPr algn="r"/>
            <a:r>
              <a:rPr lang="es-CL" sz="1200" b="1" dirty="0"/>
              <a:t>SISTEMA NEURONAL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2052" name="Picture 4" descr="Tejido Epitelial - YouTub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58597" y="708671"/>
            <a:ext cx="2753591" cy="2119748"/>
          </a:xfrm>
          <a:prstGeom prst="rect">
            <a:avLst/>
          </a:prstGeom>
          <a:noFill/>
          <a:extLst>
            <a:ext uri="{909E8E84-426E-40DD-AFC4-6F175D3DCCD1}">
              <a14:hiddenFill xmlns:a14="http://schemas.microsoft.com/office/drawing/2010/main">
                <a:solidFill>
                  <a:srgbClr val="FFFFFF"/>
                </a:solidFill>
              </a14:hiddenFill>
            </a:ext>
          </a:extLst>
        </p:spPr>
      </p:pic>
      <p:sp>
        <p:nvSpPr>
          <p:cNvPr id="194" name="Google Shape;194;p31"/>
          <p:cNvSpPr txBox="1">
            <a:spLocks noGrp="1"/>
          </p:cNvSpPr>
          <p:nvPr>
            <p:ph type="title" idx="8"/>
          </p:nvPr>
        </p:nvSpPr>
        <p:spPr>
          <a:xfrm>
            <a:off x="586705" y="424825"/>
            <a:ext cx="3404529" cy="572700"/>
          </a:xfrm>
          <a:prstGeom prst="rect">
            <a:avLst/>
          </a:prstGeom>
        </p:spPr>
        <p:txBody>
          <a:bodyPr spcFirstLastPara="1" wrap="square" lIns="91425" tIns="91425" rIns="91425" bIns="91425" anchor="t" anchorCtr="0">
            <a:noAutofit/>
          </a:bodyPr>
          <a:lstStyle/>
          <a:p>
            <a:pPr lvl="0"/>
            <a:r>
              <a:rPr lang="es-ES" altLang="es-CL" dirty="0"/>
              <a:t>Segundo nivel: Tejido </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4">
            <a:alphaModFix amt="80000"/>
          </a:blip>
          <a:stretch>
            <a:fillRect/>
          </a:stretch>
        </p:blipFill>
        <p:spPr>
          <a:xfrm rot="10164216" flipH="1">
            <a:off x="4988878" y="453656"/>
            <a:ext cx="866623" cy="510031"/>
          </a:xfrm>
          <a:prstGeom prst="rect">
            <a:avLst/>
          </a:prstGeom>
          <a:noFill/>
          <a:ln>
            <a:noFill/>
          </a:ln>
        </p:spPr>
      </p:pic>
      <p:sp>
        <p:nvSpPr>
          <p:cNvPr id="2" name="CuadroTexto 1"/>
          <p:cNvSpPr txBox="1"/>
          <p:nvPr/>
        </p:nvSpPr>
        <p:spPr>
          <a:xfrm>
            <a:off x="555271" y="901494"/>
            <a:ext cx="3642656" cy="1991379"/>
          </a:xfrm>
          <a:prstGeom prst="rect">
            <a:avLst/>
          </a:prstGeom>
          <a:noFill/>
        </p:spPr>
        <p:txBody>
          <a:bodyPr wrap="square" rtlCol="0">
            <a:spAutoFit/>
          </a:bodyPr>
          <a:lstStyle/>
          <a:p>
            <a:pPr algn="just">
              <a:lnSpc>
                <a:spcPct val="150000"/>
              </a:lnSpc>
            </a:pPr>
            <a:r>
              <a:rPr lang="es-CL" altLang="es-CL" dirty="0"/>
              <a:t>Un tejido es un grupo de células similares que cumplen una función específica. Por ejemplo, el tejido epitelial de las paredes del intestino se conforma por una gran cantidad de células que trabajan de manera coordinada.</a:t>
            </a:r>
          </a:p>
        </p:txBody>
      </p:sp>
      <p:sp>
        <p:nvSpPr>
          <p:cNvPr id="4" name="CuadroTexto 3"/>
          <p:cNvSpPr txBox="1"/>
          <p:nvPr/>
        </p:nvSpPr>
        <p:spPr>
          <a:xfrm>
            <a:off x="501938" y="2898083"/>
            <a:ext cx="1763279" cy="276999"/>
          </a:xfrm>
          <a:prstGeom prst="rect">
            <a:avLst/>
          </a:prstGeom>
          <a:noFill/>
        </p:spPr>
        <p:txBody>
          <a:bodyPr wrap="square" rtlCol="0">
            <a:spAutoFit/>
          </a:bodyPr>
          <a:lstStyle/>
          <a:p>
            <a:r>
              <a:rPr lang="es-CL" sz="1200" b="1" dirty="0"/>
              <a:t>GRUPO CELULAR</a:t>
            </a:r>
          </a:p>
        </p:txBody>
      </p:sp>
      <p:sp>
        <p:nvSpPr>
          <p:cNvPr id="5" name="AutoShape 6" descr="Científicos crean neuronas capaces de integrarse en el tejido cereb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24" name="CuadroTexto 23"/>
          <p:cNvSpPr txBox="1"/>
          <p:nvPr/>
        </p:nvSpPr>
        <p:spPr>
          <a:xfrm>
            <a:off x="4604736" y="1338893"/>
            <a:ext cx="1253861" cy="461665"/>
          </a:xfrm>
          <a:prstGeom prst="rect">
            <a:avLst/>
          </a:prstGeom>
          <a:noFill/>
        </p:spPr>
        <p:txBody>
          <a:bodyPr wrap="square" rtlCol="0">
            <a:spAutoFit/>
          </a:bodyPr>
          <a:lstStyle/>
          <a:p>
            <a:pPr algn="r"/>
            <a:r>
              <a:rPr lang="es-CL" sz="1200" b="1" dirty="0"/>
              <a:t>TEJIDO EPITELIAL</a:t>
            </a:r>
          </a:p>
        </p:txBody>
      </p:sp>
      <p:pic>
        <p:nvPicPr>
          <p:cNvPr id="2050" name="Picture 2" descr="Primer trasplante piel artificial hecha con células del paciente  Laboratorio de Cordón Umbilical y Células Mad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733" y="3133518"/>
            <a:ext cx="3483731" cy="15572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é Es Tejido Celular - Significado, Concepto, Definició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0725" y="2892873"/>
            <a:ext cx="2393644" cy="1797942"/>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7421936" y="4183050"/>
            <a:ext cx="1150215" cy="461665"/>
          </a:xfrm>
          <a:prstGeom prst="rect">
            <a:avLst/>
          </a:prstGeom>
          <a:noFill/>
        </p:spPr>
        <p:txBody>
          <a:bodyPr wrap="square" rtlCol="0">
            <a:spAutoFit/>
          </a:bodyPr>
          <a:lstStyle/>
          <a:p>
            <a:r>
              <a:rPr lang="es-CL" sz="1200" b="1" dirty="0"/>
              <a:t>GRUPO CELULAR</a:t>
            </a:r>
          </a:p>
        </p:txBody>
      </p:sp>
    </p:spTree>
    <p:extLst>
      <p:ext uri="{BB962C8B-B14F-4D97-AF65-F5344CB8AC3E}">
        <p14:creationId xmlns:p14="http://schemas.microsoft.com/office/powerpoint/2010/main" val="128841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084" name="Picture 12" descr="Un conjunto de pulmón humano | Vector Premiu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68291" y="2569708"/>
            <a:ext cx="1644839" cy="22071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islado Corazón Anatómico. órgano Muscular En Seres Humanos Y Animales, Que  Bombea Sangre A Través De Los Vasos Sanguíneos Del Sistema Circulatorio.  Signo Centro De Diagnóstico Del Corazón. Del Dibujo Animado Del"/>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6705" y="2569708"/>
            <a:ext cx="1886331" cy="2207134"/>
          </a:xfrm>
          <a:prstGeom prst="rect">
            <a:avLst/>
          </a:prstGeom>
          <a:noFill/>
          <a:extLst>
            <a:ext uri="{909E8E84-426E-40DD-AFC4-6F175D3DCCD1}">
              <a14:hiddenFill xmlns:a14="http://schemas.microsoft.com/office/drawing/2010/main">
                <a:solidFill>
                  <a:srgbClr val="FFFFFF"/>
                </a:solidFill>
              </a14:hiddenFill>
            </a:ext>
          </a:extLst>
        </p:spPr>
      </p:pic>
      <p:sp>
        <p:nvSpPr>
          <p:cNvPr id="194" name="Google Shape;194;p31"/>
          <p:cNvSpPr txBox="1">
            <a:spLocks noGrp="1"/>
          </p:cNvSpPr>
          <p:nvPr>
            <p:ph type="title" idx="8"/>
          </p:nvPr>
        </p:nvSpPr>
        <p:spPr>
          <a:xfrm>
            <a:off x="586705" y="424825"/>
            <a:ext cx="3404529" cy="572700"/>
          </a:xfrm>
          <a:prstGeom prst="rect">
            <a:avLst/>
          </a:prstGeom>
        </p:spPr>
        <p:txBody>
          <a:bodyPr spcFirstLastPara="1" wrap="square" lIns="91425" tIns="91425" rIns="91425" bIns="91425" anchor="t" anchorCtr="0">
            <a:noAutofit/>
          </a:bodyPr>
          <a:lstStyle/>
          <a:p>
            <a:pPr lvl="0"/>
            <a:r>
              <a:rPr lang="es-ES" altLang="es-CL" dirty="0"/>
              <a:t>Tercer nivel: Órgano </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5">
            <a:alphaModFix amt="80000"/>
          </a:blip>
          <a:stretch>
            <a:fillRect/>
          </a:stretch>
        </p:blipFill>
        <p:spPr>
          <a:xfrm rot="10164216" flipH="1">
            <a:off x="4988878" y="453656"/>
            <a:ext cx="866623" cy="510031"/>
          </a:xfrm>
          <a:prstGeom prst="rect">
            <a:avLst/>
          </a:prstGeom>
          <a:noFill/>
          <a:ln>
            <a:noFill/>
          </a:ln>
        </p:spPr>
      </p:pic>
      <p:sp>
        <p:nvSpPr>
          <p:cNvPr id="2" name="CuadroTexto 1"/>
          <p:cNvSpPr txBox="1"/>
          <p:nvPr/>
        </p:nvSpPr>
        <p:spPr>
          <a:xfrm>
            <a:off x="555271" y="901494"/>
            <a:ext cx="3642656" cy="1668214"/>
          </a:xfrm>
          <a:prstGeom prst="rect">
            <a:avLst/>
          </a:prstGeom>
          <a:noFill/>
        </p:spPr>
        <p:txBody>
          <a:bodyPr wrap="square" rtlCol="0">
            <a:spAutoFit/>
          </a:bodyPr>
          <a:lstStyle/>
          <a:p>
            <a:pPr algn="just">
              <a:lnSpc>
                <a:spcPct val="150000"/>
              </a:lnSpc>
            </a:pPr>
            <a:r>
              <a:rPr lang="es-CL" altLang="es-CL" dirty="0"/>
              <a:t>Un órgano es una estructura compuesta por un grupo de tejidos que cumplen un papel determinado. Por ejemplo, el intestino grueso es un órgano que forma parte del sistema digestivo.</a:t>
            </a:r>
          </a:p>
        </p:txBody>
      </p:sp>
      <p:sp>
        <p:nvSpPr>
          <p:cNvPr id="5" name="AutoShape 6" descr="Científicos crean neuronas capaces de integrarse en el tejido cereb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24" name="CuadroTexto 23"/>
          <p:cNvSpPr txBox="1"/>
          <p:nvPr/>
        </p:nvSpPr>
        <p:spPr>
          <a:xfrm>
            <a:off x="1749668" y="2569708"/>
            <a:ext cx="1253861" cy="276999"/>
          </a:xfrm>
          <a:prstGeom prst="rect">
            <a:avLst/>
          </a:prstGeom>
          <a:noFill/>
        </p:spPr>
        <p:txBody>
          <a:bodyPr wrap="square" rtlCol="0">
            <a:spAutoFit/>
          </a:bodyPr>
          <a:lstStyle/>
          <a:p>
            <a:pPr algn="r"/>
            <a:r>
              <a:rPr lang="es-CL" sz="1200" b="1" dirty="0"/>
              <a:t>CORAZÓN</a:t>
            </a:r>
          </a:p>
        </p:txBody>
      </p:sp>
      <p:pic>
        <p:nvPicPr>
          <p:cNvPr id="3078" name="Picture 6" descr="Algunos mitos sobre el cerebro humano - Periódico Distrito Villaverd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5584"/>
          <a:stretch/>
        </p:blipFill>
        <p:spPr bwMode="auto">
          <a:xfrm>
            <a:off x="2265218" y="3308273"/>
            <a:ext cx="1932709" cy="1279381"/>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2831179" y="3031274"/>
            <a:ext cx="1253861" cy="276999"/>
          </a:xfrm>
          <a:prstGeom prst="rect">
            <a:avLst/>
          </a:prstGeom>
          <a:noFill/>
        </p:spPr>
        <p:txBody>
          <a:bodyPr wrap="square" rtlCol="0">
            <a:spAutoFit/>
          </a:bodyPr>
          <a:lstStyle/>
          <a:p>
            <a:pPr algn="r"/>
            <a:r>
              <a:rPr lang="es-CL" sz="1200" b="1" dirty="0"/>
              <a:t>CEREBRO</a:t>
            </a:r>
          </a:p>
        </p:txBody>
      </p:sp>
      <p:pic>
        <p:nvPicPr>
          <p:cNvPr id="3080" name="Picture 8" descr="Como cuidar el hígado: el órgano que afecta todos los sitemas del cuerpo -  Noticias - Centro Médico Imbanaco"/>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985223" y="955387"/>
            <a:ext cx="2140527" cy="1536491"/>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5781901" y="939436"/>
            <a:ext cx="1253861" cy="276999"/>
          </a:xfrm>
          <a:prstGeom prst="rect">
            <a:avLst/>
          </a:prstGeom>
          <a:noFill/>
        </p:spPr>
        <p:txBody>
          <a:bodyPr wrap="square" rtlCol="0">
            <a:spAutoFit/>
          </a:bodyPr>
          <a:lstStyle/>
          <a:p>
            <a:pPr algn="r"/>
            <a:r>
              <a:rPr lang="es-CL" sz="1200" b="1" dirty="0"/>
              <a:t>HÍGADO</a:t>
            </a:r>
          </a:p>
        </p:txBody>
      </p:sp>
      <p:pic>
        <p:nvPicPr>
          <p:cNvPr id="3082" name="Picture 10" descr="Qué son los cálculos renales | CuidatePlus"/>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569311" y="2200363"/>
            <a:ext cx="2140528" cy="138272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6780836" y="1974201"/>
            <a:ext cx="1253861" cy="276999"/>
          </a:xfrm>
          <a:prstGeom prst="rect">
            <a:avLst/>
          </a:prstGeom>
          <a:noFill/>
        </p:spPr>
        <p:txBody>
          <a:bodyPr wrap="square" rtlCol="0">
            <a:spAutoFit/>
          </a:bodyPr>
          <a:lstStyle/>
          <a:p>
            <a:pPr algn="r"/>
            <a:r>
              <a:rPr lang="es-CL" sz="1200" b="1" dirty="0"/>
              <a:t>RIÑONES</a:t>
            </a:r>
          </a:p>
        </p:txBody>
      </p:sp>
      <p:sp>
        <p:nvSpPr>
          <p:cNvPr id="23" name="CuadroTexto 22"/>
          <p:cNvSpPr txBox="1"/>
          <p:nvPr/>
        </p:nvSpPr>
        <p:spPr>
          <a:xfrm>
            <a:off x="6385714" y="4185403"/>
            <a:ext cx="1253861" cy="276999"/>
          </a:xfrm>
          <a:prstGeom prst="rect">
            <a:avLst/>
          </a:prstGeom>
          <a:noFill/>
        </p:spPr>
        <p:txBody>
          <a:bodyPr wrap="square" rtlCol="0">
            <a:spAutoFit/>
          </a:bodyPr>
          <a:lstStyle/>
          <a:p>
            <a:pPr algn="r"/>
            <a:r>
              <a:rPr lang="es-CL" sz="1200" b="1" dirty="0"/>
              <a:t>PULMONES</a:t>
            </a:r>
          </a:p>
        </p:txBody>
      </p:sp>
    </p:spTree>
    <p:extLst>
      <p:ext uri="{BB962C8B-B14F-4D97-AF65-F5344CB8AC3E}">
        <p14:creationId xmlns:p14="http://schemas.microsoft.com/office/powerpoint/2010/main" val="1550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098" name="Picture 2" descr="Presentación de diapositivas: Mira cómo funciona el sistema digestivo -  Mayo Clinic"/>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79172" y="2306779"/>
            <a:ext cx="1995054" cy="2369561"/>
          </a:xfrm>
          <a:prstGeom prst="rect">
            <a:avLst/>
          </a:prstGeom>
          <a:noFill/>
          <a:extLst>
            <a:ext uri="{909E8E84-426E-40DD-AFC4-6F175D3DCCD1}">
              <a14:hiddenFill xmlns:a14="http://schemas.microsoft.com/office/drawing/2010/main">
                <a:solidFill>
                  <a:srgbClr val="FFFFFF"/>
                </a:solidFill>
              </a14:hiddenFill>
            </a:ext>
          </a:extLst>
        </p:spPr>
      </p:pic>
      <p:sp>
        <p:nvSpPr>
          <p:cNvPr id="194" name="Google Shape;194;p31"/>
          <p:cNvSpPr txBox="1">
            <a:spLocks noGrp="1"/>
          </p:cNvSpPr>
          <p:nvPr>
            <p:ph type="title" idx="8"/>
          </p:nvPr>
        </p:nvSpPr>
        <p:spPr>
          <a:xfrm>
            <a:off x="586705" y="424825"/>
            <a:ext cx="3498335" cy="572700"/>
          </a:xfrm>
          <a:prstGeom prst="rect">
            <a:avLst/>
          </a:prstGeom>
        </p:spPr>
        <p:txBody>
          <a:bodyPr spcFirstLastPara="1" wrap="square" lIns="91425" tIns="91425" rIns="91425" bIns="91425" anchor="t" anchorCtr="0">
            <a:noAutofit/>
          </a:bodyPr>
          <a:lstStyle/>
          <a:p>
            <a:pPr lvl="0"/>
            <a:r>
              <a:rPr lang="es-ES" altLang="es-CL" dirty="0"/>
              <a:t>Cuarto nivel: Sistema </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4">
            <a:alphaModFix amt="80000"/>
          </a:blip>
          <a:stretch>
            <a:fillRect/>
          </a:stretch>
        </p:blipFill>
        <p:spPr>
          <a:xfrm rot="10164216" flipH="1">
            <a:off x="4988878" y="453656"/>
            <a:ext cx="866623" cy="510031"/>
          </a:xfrm>
          <a:prstGeom prst="rect">
            <a:avLst/>
          </a:prstGeom>
          <a:noFill/>
          <a:ln>
            <a:noFill/>
          </a:ln>
        </p:spPr>
      </p:pic>
      <p:sp>
        <p:nvSpPr>
          <p:cNvPr id="2" name="CuadroTexto 1"/>
          <p:cNvSpPr txBox="1"/>
          <p:nvPr/>
        </p:nvSpPr>
        <p:spPr>
          <a:xfrm>
            <a:off x="555271" y="901494"/>
            <a:ext cx="3642656" cy="1668214"/>
          </a:xfrm>
          <a:prstGeom prst="rect">
            <a:avLst/>
          </a:prstGeom>
          <a:noFill/>
        </p:spPr>
        <p:txBody>
          <a:bodyPr wrap="square" rtlCol="0">
            <a:spAutoFit/>
          </a:bodyPr>
          <a:lstStyle/>
          <a:p>
            <a:pPr algn="just">
              <a:lnSpc>
                <a:spcPct val="150000"/>
              </a:lnSpc>
            </a:pPr>
            <a:r>
              <a:rPr lang="es-CL" altLang="es-CL" dirty="0"/>
              <a:t>Un sistema es un grupo de órganos que en conjunto cumplen una función. Ejemplos de estos son el sistema digestivo, el respiratorio, el circulatorio, el nervioso, entre otros.</a:t>
            </a:r>
          </a:p>
        </p:txBody>
      </p:sp>
      <p:sp>
        <p:nvSpPr>
          <p:cNvPr id="5" name="AutoShape 6" descr="Científicos crean neuronas capaces de integrarse en el tejido cereb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23" name="CuadroTexto 22"/>
          <p:cNvSpPr txBox="1"/>
          <p:nvPr/>
        </p:nvSpPr>
        <p:spPr>
          <a:xfrm>
            <a:off x="1082011" y="2815544"/>
            <a:ext cx="1253861" cy="461665"/>
          </a:xfrm>
          <a:prstGeom prst="rect">
            <a:avLst/>
          </a:prstGeom>
          <a:noFill/>
        </p:spPr>
        <p:txBody>
          <a:bodyPr wrap="square" rtlCol="0">
            <a:spAutoFit/>
          </a:bodyPr>
          <a:lstStyle/>
          <a:p>
            <a:pPr algn="r"/>
            <a:r>
              <a:rPr lang="es-CL" sz="1200" b="1" dirty="0"/>
              <a:t>SISTEMA DIGESTIVO</a:t>
            </a:r>
          </a:p>
        </p:txBody>
      </p:sp>
      <p:pic>
        <p:nvPicPr>
          <p:cNvPr id="4100" name="Picture 4" descr="Pulmones y sistema respiratorio: anatomía y función - Meditip"/>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0104"/>
          <a:stretch/>
        </p:blipFill>
        <p:spPr bwMode="auto">
          <a:xfrm>
            <a:off x="4844139" y="955387"/>
            <a:ext cx="1729604" cy="209903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5833707" y="1173181"/>
            <a:ext cx="1409949" cy="461665"/>
          </a:xfrm>
          <a:prstGeom prst="rect">
            <a:avLst/>
          </a:prstGeom>
          <a:noFill/>
        </p:spPr>
        <p:txBody>
          <a:bodyPr wrap="square" rtlCol="0">
            <a:spAutoFit/>
          </a:bodyPr>
          <a:lstStyle/>
          <a:p>
            <a:pPr algn="r"/>
            <a:r>
              <a:rPr lang="es-CL" sz="1200" b="1" dirty="0"/>
              <a:t>SISTEMA RESPIRATORIO</a:t>
            </a:r>
          </a:p>
        </p:txBody>
      </p:sp>
      <p:pic>
        <p:nvPicPr>
          <p:cNvPr id="4102" name="Picture 6" descr="Sistema circulatori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42924" y="1703887"/>
            <a:ext cx="1693719" cy="300297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5833706" y="3631486"/>
            <a:ext cx="1409949" cy="461665"/>
          </a:xfrm>
          <a:prstGeom prst="rect">
            <a:avLst/>
          </a:prstGeom>
          <a:noFill/>
        </p:spPr>
        <p:txBody>
          <a:bodyPr wrap="square" rtlCol="0">
            <a:spAutoFit/>
          </a:bodyPr>
          <a:lstStyle/>
          <a:p>
            <a:pPr algn="r"/>
            <a:r>
              <a:rPr lang="es-CL" sz="1200" b="1" dirty="0"/>
              <a:t>SISTEMA CIRCULATORIO</a:t>
            </a:r>
          </a:p>
        </p:txBody>
      </p:sp>
    </p:spTree>
    <p:extLst>
      <p:ext uri="{BB962C8B-B14F-4D97-AF65-F5344CB8AC3E}">
        <p14:creationId xmlns:p14="http://schemas.microsoft.com/office/powerpoint/2010/main" val="88994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460375" y="424825"/>
            <a:ext cx="3864343" cy="572700"/>
          </a:xfrm>
          <a:prstGeom prst="rect">
            <a:avLst/>
          </a:prstGeom>
        </p:spPr>
        <p:txBody>
          <a:bodyPr spcFirstLastPara="1" wrap="square" lIns="91425" tIns="91425" rIns="91425" bIns="91425" anchor="t" anchorCtr="0">
            <a:noAutofit/>
          </a:bodyPr>
          <a:lstStyle/>
          <a:p>
            <a:pPr lvl="0"/>
            <a:r>
              <a:rPr lang="es-ES" altLang="es-CL" dirty="0"/>
              <a:t>Quinto nivel: Organismo </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10164216" flipH="1">
            <a:off x="4988878" y="453656"/>
            <a:ext cx="866623" cy="510031"/>
          </a:xfrm>
          <a:prstGeom prst="rect">
            <a:avLst/>
          </a:prstGeom>
          <a:noFill/>
          <a:ln>
            <a:noFill/>
          </a:ln>
        </p:spPr>
      </p:pic>
      <p:sp>
        <p:nvSpPr>
          <p:cNvPr id="2" name="CuadroTexto 1"/>
          <p:cNvSpPr txBox="1"/>
          <p:nvPr/>
        </p:nvSpPr>
        <p:spPr>
          <a:xfrm>
            <a:off x="555271" y="901494"/>
            <a:ext cx="3642656" cy="1345048"/>
          </a:xfrm>
          <a:prstGeom prst="rect">
            <a:avLst/>
          </a:prstGeom>
          <a:noFill/>
        </p:spPr>
        <p:txBody>
          <a:bodyPr wrap="square" rtlCol="0">
            <a:spAutoFit/>
          </a:bodyPr>
          <a:lstStyle/>
          <a:p>
            <a:pPr algn="just">
              <a:lnSpc>
                <a:spcPct val="150000"/>
              </a:lnSpc>
            </a:pPr>
            <a:r>
              <a:rPr lang="es-CL" altLang="es-CL" dirty="0"/>
              <a:t>Un organismo es un ser vivo formado por varios sistemas de órganos. Cada uno cumple funciones esenciales para que este se mantenga con vida</a:t>
            </a:r>
          </a:p>
        </p:txBody>
      </p:sp>
      <p:sp>
        <p:nvSpPr>
          <p:cNvPr id="5" name="AutoShape 6" descr="Científicos crean neuronas capaces de integrarse en el tejido cereb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122" name="Picture 2" descr="Medicina Digital - El humano, un organismo complejo que requiere de  investigación multidisciplinar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0184" y="2337954"/>
            <a:ext cx="3224724" cy="24149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rganismo - Concepto, tipos, ejemplos y organismo human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9372" y="499586"/>
            <a:ext cx="1991755" cy="99587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855852" y="1467207"/>
            <a:ext cx="3810165" cy="3382144"/>
          </a:xfrm>
          <a:prstGeom prst="rect">
            <a:avLst/>
          </a:prstGeom>
          <a:noFill/>
        </p:spPr>
        <p:txBody>
          <a:bodyPr wrap="square" rtlCol="0">
            <a:spAutoFit/>
          </a:bodyPr>
          <a:lstStyle/>
          <a:p>
            <a:pPr algn="just">
              <a:lnSpc>
                <a:spcPct val="150000"/>
              </a:lnSpc>
            </a:pPr>
            <a:r>
              <a:rPr lang="es-CL" sz="1200" dirty="0"/>
              <a:t>Tu cuerpo completo compone un organismo, el que se constituye por varios sistemas, cada uno de los cuales está formado por una serie de órganos. Si miramos un órgano, veremos que este se conforma por tejidos y cada uno de ellos, por células. Por lo tanto, podemos afirmar que tu cuerpo se constituye por una enorme cantidad de células de diferentes tipos, las que se organizan para cumplir funciones que permiten, por ejemplo, que ahora estés leyendo este texto. Las formas en las que se organizan estas estructuras se denominan niveles de organización biológica</a:t>
            </a:r>
          </a:p>
        </p:txBody>
      </p:sp>
    </p:spTree>
    <p:extLst>
      <p:ext uri="{BB962C8B-B14F-4D97-AF65-F5344CB8AC3E}">
        <p14:creationId xmlns:p14="http://schemas.microsoft.com/office/powerpoint/2010/main" val="266679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428</Words>
  <Application>Microsoft Office PowerPoint</Application>
  <PresentationFormat>Presentación en pantalla (16:9)</PresentationFormat>
  <Paragraphs>33</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Concert One</vt:lpstr>
      <vt:lpstr>Coming Soon</vt:lpstr>
      <vt:lpstr>Roboto Mono Regular</vt:lpstr>
      <vt:lpstr>Notebook Lesson</vt:lpstr>
      <vt:lpstr>“Organización de los seres vivos”</vt:lpstr>
      <vt:lpstr>OBSERVA EL SIGUIENTE VIDEO:</vt:lpstr>
      <vt:lpstr>Primer nivel:  Célula </vt:lpstr>
      <vt:lpstr>Segundo nivel: Tejido </vt:lpstr>
      <vt:lpstr>Tercer nivel: Órgano </vt:lpstr>
      <vt:lpstr>Cuarto nivel: Sistema </vt:lpstr>
      <vt:lpstr>Quinto nivel: Organismo </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María Eugenia Lucero Martínez</cp:lastModifiedBy>
  <cp:revision>39</cp:revision>
  <dcterms:modified xsi:type="dcterms:W3CDTF">2021-04-14T12:31:29Z</dcterms:modified>
</cp:coreProperties>
</file>