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3"/>
  </p:notesMasterIdLst>
  <p:sldIdLst>
    <p:sldId id="256" r:id="rId2"/>
    <p:sldId id="257" r:id="rId3"/>
    <p:sldId id="258" r:id="rId4"/>
    <p:sldId id="259" r:id="rId5"/>
    <p:sldId id="312" r:id="rId6"/>
    <p:sldId id="313" r:id="rId7"/>
    <p:sldId id="314" r:id="rId8"/>
    <p:sldId id="315" r:id="rId9"/>
    <p:sldId id="316" r:id="rId10"/>
    <p:sldId id="317" r:id="rId11"/>
    <p:sldId id="268"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Coming Soon" panose="020B0604020202020204" charset="0"/>
      <p:regular r:id="rId18"/>
    </p:embeddedFont>
    <p:embeddedFont>
      <p:font typeface="Concert One" panose="020B0604020202020204" charset="0"/>
      <p:regular r:id="rId19"/>
    </p:embeddedFont>
    <p:embeddedFont>
      <p:font typeface="Roboto Mono Regular"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855A70-28FB-4EF8-9D0A-1E54CF4789F0}">
  <a:tblStyle styleId="{EA855A70-28FB-4EF8-9D0A-1E54CF4789F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484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53034354b_0_2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853034354b_0_2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3498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8201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0921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734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464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595959"/>
              </a:buClr>
              <a:buSzPts val="4800"/>
              <a:buNone/>
              <a:defRPr sz="4800" b="0">
                <a:solidFill>
                  <a:srgbClr val="595959"/>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t="16734" r="8892" b="18300"/>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t="16734" r="8892" b="18300"/>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a:stretch/>
        </p:blipFill>
        <p:spPr>
          <a:xfrm>
            <a:off x="1974100" y="324738"/>
            <a:ext cx="5195775" cy="4494025"/>
          </a:xfrm>
          <a:prstGeom prst="rect">
            <a:avLst/>
          </a:prstGeom>
          <a:noFill/>
          <a:ln>
            <a:noFill/>
          </a:ln>
        </p:spPr>
      </p:pic>
      <p:sp>
        <p:nvSpPr>
          <p:cNvPr id="59" name="Google Shape;59;p11"/>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7" r:id="rId4"/>
    <p:sldLayoutId id="2147483658" r:id="rId5"/>
    <p:sldLayoutId id="2147483659" r:id="rId6"/>
    <p:sldLayoutId id="2147483669" r:id="rId7"/>
    <p:sldLayoutId id="2147483670" r:id="rId8"/>
    <p:sldLayoutId id="2147483671"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https://i1.wp.com/diarioz.com.ar/wp-content/uploads/2020/01/tomar-agua.jpg?fit=645%2C390&amp;ssl=1" TargetMode="External"/><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https://www.cocinavital.mx/wp-content/uploads/2018/03/tips-para-lavar-desinfectar-frutas-verduras.jpg" TargetMode="External"/><Relationship Id="rId5" Type="http://schemas.openxmlformats.org/officeDocument/2006/relationships/image" Target="../media/image22.jpeg"/><Relationship Id="rId4" Type="http://schemas.openxmlformats.org/officeDocument/2006/relationships/image" Target="https://www.farodevigo.es/elementosWeb/gestionCajas/MMP/Image/2018/estornudar.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sjXegsXg7V8&amp;ab_channel=SmileandLearn-Espa%C3%B1o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https://www.ucsc.cl/wp-content/uploads/2020/03/lavado-manos.jpg" TargetMode="Externa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1532100" y="1343011"/>
            <a:ext cx="6079800" cy="1655100"/>
          </a:xfrm>
          <a:prstGeom prst="rect">
            <a:avLst/>
          </a:prstGeom>
        </p:spPr>
        <p:txBody>
          <a:bodyPr spcFirstLastPara="1" wrap="square" lIns="91425" tIns="91425" rIns="91425" bIns="91425" anchor="b" anchorCtr="0">
            <a:noAutofit/>
          </a:bodyPr>
          <a:lstStyle/>
          <a:p>
            <a:pPr lvl="0"/>
            <a:r>
              <a:rPr lang="es-CL" sz="3600" dirty="0">
                <a:effectLst>
                  <a:outerShdw blurRad="38100" dist="38100" dir="2700000" algn="tl">
                    <a:srgbClr val="C0C0C0"/>
                  </a:outerShdw>
                </a:effectLst>
              </a:rPr>
              <a:t>“Microorganismo” </a:t>
            </a:r>
            <a:endParaRPr lang="es-CL" sz="3600" dirty="0"/>
          </a:p>
        </p:txBody>
      </p:sp>
      <p:sp>
        <p:nvSpPr>
          <p:cNvPr id="178" name="Google Shape;178;p29"/>
          <p:cNvSpPr/>
          <p:nvPr/>
        </p:nvSpPr>
        <p:spPr>
          <a:xfrm>
            <a:off x="2640700" y="2929265"/>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79" name="Google Shape;179;p29"/>
          <p:cNvSpPr/>
          <p:nvPr/>
        </p:nvSpPr>
        <p:spPr>
          <a:xfrm>
            <a:off x="5822625" y="2886561"/>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3" name="CuadroTexto 2"/>
          <p:cNvSpPr txBox="1"/>
          <p:nvPr/>
        </p:nvSpPr>
        <p:spPr>
          <a:xfrm>
            <a:off x="3257775" y="3383523"/>
            <a:ext cx="4556189" cy="600164"/>
          </a:xfrm>
          <a:prstGeom prst="rect">
            <a:avLst/>
          </a:prstGeom>
          <a:noFill/>
        </p:spPr>
        <p:txBody>
          <a:bodyPr wrap="square" rtlCol="0">
            <a:spAutoFit/>
          </a:bodyPr>
          <a:lstStyle/>
          <a:p>
            <a:r>
              <a:rPr lang="es-CL" sz="1100" b="1" dirty="0"/>
              <a:t>Objetivo: Explicar la importancia de la energía eléctrica en la vida cotidiana y proponer medidas para promover su ahorro y uso responsable. </a:t>
            </a:r>
            <a:endParaRPr lang="es-CL" sz="1100" dirty="0"/>
          </a:p>
        </p:txBody>
      </p:sp>
      <p:sp>
        <p:nvSpPr>
          <p:cNvPr id="6" name="CuadroTexto 5"/>
          <p:cNvSpPr txBox="1"/>
          <p:nvPr/>
        </p:nvSpPr>
        <p:spPr>
          <a:xfrm>
            <a:off x="1622057" y="3591272"/>
            <a:ext cx="1585173" cy="553998"/>
          </a:xfrm>
          <a:prstGeom prst="rect">
            <a:avLst/>
          </a:prstGeom>
          <a:noFill/>
        </p:spPr>
        <p:txBody>
          <a:bodyPr wrap="square" rtlCol="0">
            <a:spAutoFit/>
          </a:bodyPr>
          <a:lstStyle/>
          <a:p>
            <a:pPr algn="ctr"/>
            <a:r>
              <a:rPr lang="es-CL" sz="1600" dirty="0"/>
              <a:t>6° BÁSICO</a:t>
            </a:r>
          </a:p>
          <a:p>
            <a:endParaRPr lang="es-CL" dirty="0"/>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2511" y="3878662"/>
            <a:ext cx="784263" cy="783150"/>
          </a:xfrm>
          <a:prstGeom prst="rect">
            <a:avLst/>
          </a:prstGeom>
        </p:spPr>
      </p:pic>
      <p:sp>
        <p:nvSpPr>
          <p:cNvPr id="8" name="CuadroTexto 7"/>
          <p:cNvSpPr txBox="1"/>
          <p:nvPr/>
        </p:nvSpPr>
        <p:spPr>
          <a:xfrm>
            <a:off x="5974773" y="3994510"/>
            <a:ext cx="2722418" cy="307777"/>
          </a:xfrm>
          <a:prstGeom prst="rect">
            <a:avLst/>
          </a:prstGeom>
          <a:noFill/>
        </p:spPr>
        <p:txBody>
          <a:bodyPr wrap="square" rtlCol="0">
            <a:spAutoFit/>
          </a:bodyPr>
          <a:lstStyle/>
          <a:p>
            <a:r>
              <a:rPr lang="es-CL" dirty="0"/>
              <a:t>Ciencias Naturales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31"/>
          <p:cNvSpPr/>
          <p:nvPr/>
        </p:nvSpPr>
        <p:spPr>
          <a:xfrm>
            <a:off x="7718881" y="571146"/>
            <a:ext cx="674863" cy="488424"/>
          </a:xfrm>
          <a:custGeom>
            <a:avLst/>
            <a:gdLst/>
            <a:ahLst/>
            <a:cxnLst/>
            <a:rect l="l" t="t" r="r" b="b"/>
            <a:pathLst>
              <a:path w="35347" h="25582" extrusionOk="0">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7205056" y="404871"/>
            <a:ext cx="564034" cy="445373"/>
          </a:xfrm>
          <a:custGeom>
            <a:avLst/>
            <a:gdLst/>
            <a:ahLst/>
            <a:cxnLst/>
            <a:rect l="l" t="t" r="r" b="b"/>
            <a:pathLst>
              <a:path w="39020" h="30811" extrusionOk="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Cuadro de texto 2"/>
          <p:cNvSpPr txBox="1">
            <a:spLocks noChangeArrowheads="1"/>
          </p:cNvSpPr>
          <p:nvPr/>
        </p:nvSpPr>
        <p:spPr bwMode="auto">
          <a:xfrm>
            <a:off x="1073719" y="707997"/>
            <a:ext cx="2500752" cy="1569660"/>
          </a:xfrm>
          <a:prstGeom prst="rect">
            <a:avLst/>
          </a:prstGeom>
          <a:solidFill>
            <a:srgbClr val="ED7D31"/>
          </a:solidFill>
          <a:ln w="38100">
            <a:solidFill>
              <a:srgbClr val="F2F2F2"/>
            </a:solidFill>
            <a:miter lim="800000"/>
            <a:headEnd/>
            <a:tailEnd/>
          </a:ln>
          <a:effectLst>
            <a:outerShdw dist="28398" dir="3806097" algn="ctr" rotWithShape="0">
              <a:srgbClr val="823B0B">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CL" altLang="es-CL" sz="1600" b="0" i="0" u="none" strike="noStrike" cap="none" normalizeH="0" baseline="0" dirty="0">
                <a:ln>
                  <a:noFill/>
                </a:ln>
                <a:solidFill>
                  <a:srgbClr val="FFFFFF"/>
                </a:solidFill>
                <a:effectLst/>
                <a:latin typeface="Calibri" panose="020F0502020204030204" pitchFamily="34" charset="0"/>
              </a:rPr>
              <a:t>Cada vez que estornudes, cubre tu boca con tu antebrazo o con un pañuelo desechable. Después de hacerlo, bota el pañuelo y lava tus manos con jabón.</a:t>
            </a:r>
            <a:endParaRPr kumimoji="0" lang="es-CL" altLang="es-CL" sz="1600" b="0" i="0" u="none" strike="noStrike" cap="none" normalizeH="0" baseline="0" dirty="0">
              <a:ln>
                <a:noFill/>
              </a:ln>
              <a:solidFill>
                <a:schemeClr val="tx1"/>
              </a:solidFill>
              <a:effectLst/>
              <a:latin typeface="Arial" panose="020B0604020202020204" pitchFamily="34" charset="0"/>
            </a:endParaRPr>
          </a:p>
        </p:txBody>
      </p:sp>
      <p:pic>
        <p:nvPicPr>
          <p:cNvPr id="2052" name="Picture 4" descr="El peligroso error que realizas al estornudar - Faro de Vigo"/>
          <p:cNvPicPr>
            <a:picLocks noChangeAspect="1" noChangeArrowheads="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708814" y="2572905"/>
            <a:ext cx="323056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 de texto 2"/>
          <p:cNvSpPr txBox="1">
            <a:spLocks noChangeArrowheads="1"/>
          </p:cNvSpPr>
          <p:nvPr/>
        </p:nvSpPr>
        <p:spPr bwMode="auto">
          <a:xfrm>
            <a:off x="5002580" y="497529"/>
            <a:ext cx="2163869" cy="905243"/>
          </a:xfrm>
          <a:prstGeom prst="rect">
            <a:avLst/>
          </a:prstGeom>
          <a:solidFill>
            <a:srgbClr val="ED7D31"/>
          </a:solidFill>
          <a:ln w="38100">
            <a:solidFill>
              <a:srgbClr val="F2F2F2"/>
            </a:solidFill>
            <a:miter lim="800000"/>
            <a:headEnd/>
            <a:tailEnd/>
          </a:ln>
          <a:effectLst>
            <a:outerShdw dist="28398" dir="3806097" algn="ctr" rotWithShape="0">
              <a:srgbClr val="823B0B">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CL" altLang="es-CL" sz="1600" b="0" i="0" u="none" strike="noStrike" cap="none" normalizeH="0" baseline="0" dirty="0">
                <a:ln>
                  <a:noFill/>
                </a:ln>
                <a:solidFill>
                  <a:srgbClr val="FFFFFF"/>
                </a:solidFill>
                <a:effectLst/>
                <a:latin typeface="Calibri" panose="020F0502020204030204" pitchFamily="34" charset="0"/>
              </a:rPr>
              <a:t>Lava muy bien las frutas y verduras antes de consumirlas.</a:t>
            </a:r>
            <a:endParaRPr kumimoji="0" lang="es-CL" altLang="es-CL" sz="1600" b="0" i="0" u="none" strike="noStrike" cap="none" normalizeH="0" baseline="0" dirty="0">
              <a:ln>
                <a:noFill/>
              </a:ln>
              <a:solidFill>
                <a:schemeClr val="tx1"/>
              </a:solidFill>
              <a:effectLst/>
              <a:latin typeface="Arial" panose="020B0604020202020204" pitchFamily="34" charset="0"/>
            </a:endParaRPr>
          </a:p>
        </p:txBody>
      </p:sp>
      <p:pic>
        <p:nvPicPr>
          <p:cNvPr id="2054" name="Picture 6" descr="5 tips para lavar y desinfectar frutas y verduras | Cocina Vital"/>
          <p:cNvPicPr>
            <a:picLocks noChangeAspect="1" noChangeArrowheads="1"/>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5505227" y="1520921"/>
            <a:ext cx="2283111" cy="151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 de texto 2"/>
          <p:cNvSpPr txBox="1">
            <a:spLocks noChangeArrowheads="1"/>
          </p:cNvSpPr>
          <p:nvPr/>
        </p:nvSpPr>
        <p:spPr bwMode="auto">
          <a:xfrm>
            <a:off x="7012587" y="3202308"/>
            <a:ext cx="1412587" cy="1077218"/>
          </a:xfrm>
          <a:prstGeom prst="rect">
            <a:avLst/>
          </a:prstGeom>
          <a:solidFill>
            <a:srgbClr val="ED7D31"/>
          </a:solidFill>
          <a:ln w="38100">
            <a:solidFill>
              <a:srgbClr val="F2F2F2"/>
            </a:solidFill>
            <a:miter lim="800000"/>
            <a:headEnd/>
            <a:tailEnd/>
          </a:ln>
          <a:effectLst>
            <a:outerShdw dist="28398" dir="3806097" algn="ctr" rotWithShape="0">
              <a:srgbClr val="823B0B">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CL" altLang="es-CL" sz="1600" b="0" i="0" u="none" strike="noStrike" cap="none" normalizeH="0" baseline="0" dirty="0">
                <a:ln>
                  <a:noFill/>
                </a:ln>
                <a:solidFill>
                  <a:srgbClr val="FFFFFF"/>
                </a:solidFill>
                <a:effectLst/>
                <a:latin typeface="Calibri" panose="020F0502020204030204" pitchFamily="34" charset="0"/>
              </a:rPr>
              <a:t>Ingiere solamente agua que sea potable.</a:t>
            </a:r>
            <a:endParaRPr kumimoji="0" lang="es-CL" altLang="es-CL" sz="1600" b="0" i="0" u="none" strike="noStrike" cap="none" normalizeH="0" baseline="0" dirty="0">
              <a:ln>
                <a:noFill/>
              </a:ln>
              <a:solidFill>
                <a:schemeClr val="tx1"/>
              </a:solidFill>
              <a:effectLst/>
              <a:latin typeface="Arial" panose="020B0604020202020204" pitchFamily="34" charset="0"/>
            </a:endParaRPr>
          </a:p>
        </p:txBody>
      </p:sp>
      <p:pic>
        <p:nvPicPr>
          <p:cNvPr id="2056" name="Picture 8" descr="8 razones para tomar agua y dejar las bebidas azucaradas"/>
          <p:cNvPicPr>
            <a:picLocks noChangeAspect="1" noChangeArrowheads="1"/>
          </p:cNvPicPr>
          <p:nvPr/>
        </p:nvPicPr>
        <p:blipFill>
          <a:blip r:embed="rId7" r:link="rId8" cstate="email">
            <a:extLst>
              <a:ext uri="{28A0092B-C50C-407E-A947-70E740481C1C}">
                <a14:useLocalDpi xmlns:a14="http://schemas.microsoft.com/office/drawing/2010/main"/>
              </a:ext>
            </a:extLst>
          </a:blip>
          <a:srcRect/>
          <a:stretch>
            <a:fillRect/>
          </a:stretch>
        </p:blipFill>
        <p:spPr bwMode="auto">
          <a:xfrm>
            <a:off x="5002580" y="3224998"/>
            <a:ext cx="1906886" cy="115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729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1"/>
          <p:cNvSpPr txBox="1">
            <a:spLocks noGrp="1"/>
          </p:cNvSpPr>
          <p:nvPr>
            <p:ph type="title"/>
          </p:nvPr>
        </p:nvSpPr>
        <p:spPr>
          <a:xfrm>
            <a:off x="2838275" y="1645347"/>
            <a:ext cx="4001700" cy="113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muchas</a:t>
            </a:r>
            <a:endParaRPr dirty="0"/>
          </a:p>
        </p:txBody>
      </p:sp>
      <p:pic>
        <p:nvPicPr>
          <p:cNvPr id="390" name="Google Shape;390;p41"/>
          <p:cNvPicPr preferRelativeResize="0"/>
          <p:nvPr/>
        </p:nvPicPr>
        <p:blipFill rotWithShape="1">
          <a:blip r:embed="rId3">
            <a:alphaModFix amt="78000"/>
          </a:blip>
          <a:srcRect l="19967"/>
          <a:stretch/>
        </p:blipFill>
        <p:spPr>
          <a:xfrm rot="3044709">
            <a:off x="2397403" y="714063"/>
            <a:ext cx="1470368" cy="758224"/>
          </a:xfrm>
          <a:prstGeom prst="rect">
            <a:avLst/>
          </a:prstGeom>
          <a:noFill/>
          <a:ln>
            <a:noFill/>
          </a:ln>
        </p:spPr>
      </p:pic>
      <p:pic>
        <p:nvPicPr>
          <p:cNvPr id="391" name="Google Shape;391;p41"/>
          <p:cNvPicPr preferRelativeResize="0"/>
          <p:nvPr/>
        </p:nvPicPr>
        <p:blipFill>
          <a:blip r:embed="rId4">
            <a:alphaModFix/>
          </a:blip>
          <a:stretch>
            <a:fillRect/>
          </a:stretch>
        </p:blipFill>
        <p:spPr>
          <a:xfrm>
            <a:off x="3448050" y="2592985"/>
            <a:ext cx="2610150" cy="325925"/>
          </a:xfrm>
          <a:prstGeom prst="rect">
            <a:avLst/>
          </a:prstGeom>
          <a:noFill/>
          <a:ln>
            <a:noFill/>
          </a:ln>
        </p:spPr>
      </p:pic>
      <p:sp>
        <p:nvSpPr>
          <p:cNvPr id="7" name="Google Shape;388;p41"/>
          <p:cNvSpPr txBox="1">
            <a:spLocks/>
          </p:cNvSpPr>
          <p:nvPr/>
        </p:nvSpPr>
        <p:spPr>
          <a:xfrm>
            <a:off x="2838275" y="2549719"/>
            <a:ext cx="4001700" cy="1137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7200"/>
              <a:buFont typeface="Concert One"/>
              <a:buNone/>
              <a:defRPr sz="7200" b="0" i="0" u="none" strike="noStrike" cap="none">
                <a:solidFill>
                  <a:schemeClr val="dk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9pPr>
          </a:lstStyle>
          <a:p>
            <a:r>
              <a:rPr lang="es-CL" dirty="0"/>
              <a:t>gracias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p>
            <a:pPr lvl="0"/>
            <a:r>
              <a:rPr lang="es-CL" dirty="0"/>
              <a:t>OBSERVA EL SIGUIENTE VIDEO:</a:t>
            </a:r>
            <a:endParaRPr dirty="0"/>
          </a:p>
        </p:txBody>
      </p:sp>
      <p:sp>
        <p:nvSpPr>
          <p:cNvPr id="2" name="CuadroTexto 1"/>
          <p:cNvSpPr txBox="1"/>
          <p:nvPr/>
        </p:nvSpPr>
        <p:spPr>
          <a:xfrm>
            <a:off x="1527464" y="1610591"/>
            <a:ext cx="6452754" cy="2862322"/>
          </a:xfrm>
          <a:prstGeom prst="rect">
            <a:avLst/>
          </a:prstGeom>
          <a:noFill/>
        </p:spPr>
        <p:txBody>
          <a:bodyPr wrap="square" rtlCol="0">
            <a:spAutoFit/>
          </a:bodyPr>
          <a:lstStyle/>
          <a:p>
            <a:r>
              <a:rPr lang="es-CL" sz="3600" dirty="0">
                <a:hlinkClick r:id="rId3"/>
              </a:rPr>
              <a:t>https://www.youtube.com/watch?v=sjXegsXg7V8&amp;ab_channel=SmileandLearn-Espa%C3%B1ol</a:t>
            </a:r>
            <a:endParaRPr lang="es-CL" sz="3600" dirty="0"/>
          </a:p>
          <a:p>
            <a:endParaRPr lang="es-CL"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3" name="Picture 2" descr="hongo bacter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1642" y="1743098"/>
            <a:ext cx="3604762" cy="183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 name="Google Shape;194;p31"/>
          <p:cNvSpPr txBox="1">
            <a:spLocks noGrp="1"/>
          </p:cNvSpPr>
          <p:nvPr>
            <p:ph type="title" idx="8"/>
          </p:nvPr>
        </p:nvSpPr>
        <p:spPr>
          <a:xfrm>
            <a:off x="595151" y="424825"/>
            <a:ext cx="3741492" cy="572700"/>
          </a:xfrm>
          <a:prstGeom prst="rect">
            <a:avLst/>
          </a:prstGeom>
        </p:spPr>
        <p:txBody>
          <a:bodyPr spcFirstLastPara="1" wrap="square" lIns="91425" tIns="91425" rIns="91425" bIns="91425" anchor="t" anchorCtr="0">
            <a:noAutofit/>
          </a:bodyPr>
          <a:lstStyle/>
          <a:p>
            <a:r>
              <a:rPr lang="es-ES" dirty="0"/>
              <a:t>Los microorganismos y los virus</a:t>
            </a:r>
            <a:endParaRPr lang="es-CL" dirty="0"/>
          </a:p>
        </p:txBody>
      </p:sp>
      <p:sp>
        <p:nvSpPr>
          <p:cNvPr id="195" name="Google Shape;195;p31"/>
          <p:cNvSpPr/>
          <p:nvPr/>
        </p:nvSpPr>
        <p:spPr>
          <a:xfrm>
            <a:off x="7718881" y="571146"/>
            <a:ext cx="674863" cy="488424"/>
          </a:xfrm>
          <a:custGeom>
            <a:avLst/>
            <a:gdLst/>
            <a:ahLst/>
            <a:cxnLst/>
            <a:rect l="l" t="t" r="r" b="b"/>
            <a:pathLst>
              <a:path w="35347" h="25582" extrusionOk="0">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7205056" y="404871"/>
            <a:ext cx="564034" cy="445373"/>
          </a:xfrm>
          <a:custGeom>
            <a:avLst/>
            <a:gdLst/>
            <a:ahLst/>
            <a:cxnLst/>
            <a:rect l="l" t="t" r="r" b="b"/>
            <a:pathLst>
              <a:path w="39020" h="30811" extrusionOk="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31"/>
          <p:cNvPicPr preferRelativeResize="0"/>
          <p:nvPr/>
        </p:nvPicPr>
        <p:blipFill>
          <a:blip r:embed="rId4">
            <a:alphaModFix amt="80000"/>
          </a:blip>
          <a:stretch>
            <a:fillRect/>
          </a:stretch>
        </p:blipFill>
        <p:spPr>
          <a:xfrm rot="13958952" flipH="1">
            <a:off x="6097441" y="1153701"/>
            <a:ext cx="866623" cy="510031"/>
          </a:xfrm>
          <a:prstGeom prst="rect">
            <a:avLst/>
          </a:prstGeom>
          <a:noFill/>
          <a:ln>
            <a:noFill/>
          </a:ln>
        </p:spPr>
      </p:pic>
      <p:sp>
        <p:nvSpPr>
          <p:cNvPr id="8" name="CuadroTexto 7"/>
          <p:cNvSpPr txBox="1"/>
          <p:nvPr/>
        </p:nvSpPr>
        <p:spPr>
          <a:xfrm>
            <a:off x="516079" y="997525"/>
            <a:ext cx="3633949" cy="3323987"/>
          </a:xfrm>
          <a:prstGeom prst="rect">
            <a:avLst/>
          </a:prstGeom>
          <a:noFill/>
        </p:spPr>
        <p:txBody>
          <a:bodyPr wrap="square" rtlCol="0">
            <a:spAutoFit/>
          </a:bodyPr>
          <a:lstStyle/>
          <a:p>
            <a:r>
              <a:rPr lang="es-ES" dirty="0"/>
              <a:t> </a:t>
            </a:r>
            <a:endParaRPr lang="es-CL" dirty="0"/>
          </a:p>
          <a:p>
            <a:r>
              <a:rPr lang="es-ES" dirty="0"/>
              <a:t>Con seguridad, en la actividad anterior infirieron que algunas enfermedades son originadas por </a:t>
            </a:r>
            <a:r>
              <a:rPr lang="es-ES" b="1" dirty="0"/>
              <a:t>microorganismos</a:t>
            </a:r>
            <a:r>
              <a:rPr lang="es-ES" dirty="0"/>
              <a:t>. </a:t>
            </a:r>
            <a:r>
              <a:rPr lang="es-ES" i="1" dirty="0"/>
              <a:t>Estos son seres vivos tan diminutos que solo pueden ser observados a través de un microscopio</a:t>
            </a:r>
            <a:r>
              <a:rPr lang="es-ES" dirty="0"/>
              <a:t>. Son ejemplos de microorganismos las </a:t>
            </a:r>
            <a:r>
              <a:rPr lang="es-ES" b="1" dirty="0"/>
              <a:t>bacterias </a:t>
            </a:r>
            <a:r>
              <a:rPr lang="es-ES" dirty="0"/>
              <a:t>y los </a:t>
            </a:r>
            <a:r>
              <a:rPr lang="es-ES" b="1" dirty="0"/>
              <a:t>hongos</a:t>
            </a:r>
            <a:r>
              <a:rPr lang="es-ES" dirty="0"/>
              <a:t>.</a:t>
            </a:r>
            <a:endParaRPr lang="es-CL" dirty="0"/>
          </a:p>
          <a:p>
            <a:r>
              <a:rPr lang="es-ES" dirty="0"/>
              <a:t> </a:t>
            </a:r>
            <a:endParaRPr lang="es-CL" dirty="0"/>
          </a:p>
          <a:p>
            <a:pPr lvl="0"/>
            <a:r>
              <a:rPr lang="es-ES" i="1" dirty="0"/>
              <a:t>Las bacterias corresponden a seres vivos formados por solo una célula (unicelulares). </a:t>
            </a:r>
            <a:endParaRPr lang="es-CL" dirty="0"/>
          </a:p>
          <a:p>
            <a:r>
              <a:rPr lang="es-ES" dirty="0"/>
              <a:t> </a:t>
            </a:r>
            <a:endParaRPr lang="es-CL" dirty="0"/>
          </a:p>
          <a:p>
            <a:pPr lvl="0"/>
            <a:r>
              <a:rPr lang="es-ES" i="1" dirty="0"/>
              <a:t>Los hongos son organismos que pueden estar formados por una o más células.</a:t>
            </a:r>
            <a:endParaRPr lang="es-CL" dirty="0"/>
          </a:p>
        </p:txBody>
      </p:sp>
      <p:sp>
        <p:nvSpPr>
          <p:cNvPr id="5" name="Cuadro de texto 2"/>
          <p:cNvSpPr txBox="1">
            <a:spLocks noChangeArrowheads="1"/>
          </p:cNvSpPr>
          <p:nvPr/>
        </p:nvSpPr>
        <p:spPr bwMode="auto">
          <a:xfrm>
            <a:off x="5057978" y="627254"/>
            <a:ext cx="1052512" cy="10452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ts val="800"/>
              </a:spcAft>
              <a:buClrTx/>
              <a:buSzTx/>
              <a:buFontTx/>
              <a:buNone/>
              <a:tabLst/>
            </a:pPr>
            <a:r>
              <a:rPr kumimoji="0" lang="es-CL" altLang="es-CL" sz="1100" b="1" i="0" u="none" strike="noStrike" cap="none" normalizeH="0" baseline="0">
                <a:ln>
                  <a:noFill/>
                </a:ln>
                <a:solidFill>
                  <a:schemeClr val="tx1"/>
                </a:solidFill>
                <a:effectLst/>
                <a:latin typeface="Arial" panose="020B0604020202020204" pitchFamily="34" charset="0"/>
              </a:rPr>
              <a:t>En la imagen se muestra una bacteria del tipo bacilo</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6" name="Cuadro de texto 2"/>
          <p:cNvSpPr txBox="1">
            <a:spLocks noChangeArrowheads="1"/>
          </p:cNvSpPr>
          <p:nvPr/>
        </p:nvSpPr>
        <p:spPr bwMode="auto">
          <a:xfrm>
            <a:off x="6996361" y="3716674"/>
            <a:ext cx="1540043" cy="86571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s-CL" altLang="es-CL" sz="1100" b="1" i="0" u="none" strike="noStrike" cap="none" normalizeH="0" baseline="0" dirty="0">
                <a:ln>
                  <a:noFill/>
                </a:ln>
                <a:solidFill>
                  <a:schemeClr val="tx1"/>
                </a:solidFill>
                <a:effectLst/>
                <a:latin typeface="Arial" panose="020B0604020202020204" pitchFamily="34" charset="0"/>
              </a:rPr>
              <a:t>En la imagen se pueden apreciar levaduras (hongos unicelulares).</a:t>
            </a: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pic>
        <p:nvPicPr>
          <p:cNvPr id="15" name="Google Shape;205;p31"/>
          <p:cNvPicPr preferRelativeResize="0"/>
          <p:nvPr/>
        </p:nvPicPr>
        <p:blipFill>
          <a:blip r:embed="rId4">
            <a:alphaModFix amt="80000"/>
          </a:blip>
          <a:stretch>
            <a:fillRect/>
          </a:stretch>
        </p:blipFill>
        <p:spPr>
          <a:xfrm rot="17910956" flipH="1" flipV="1">
            <a:off x="6441429" y="3416234"/>
            <a:ext cx="866623" cy="6008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571155" y="1230191"/>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571155" y="1697421"/>
            <a:ext cx="2036850" cy="846042"/>
          </a:xfrm>
          <a:prstGeom prst="rect">
            <a:avLst/>
          </a:prstGeom>
          <a:noFill/>
          <a:ln>
            <a:noFill/>
          </a:ln>
        </p:spPr>
      </p:pic>
      <p:sp>
        <p:nvSpPr>
          <p:cNvPr id="3" name="CuadroTexto 2"/>
          <p:cNvSpPr txBox="1"/>
          <p:nvPr/>
        </p:nvSpPr>
        <p:spPr>
          <a:xfrm>
            <a:off x="2389909" y="1017779"/>
            <a:ext cx="4551218" cy="1815882"/>
          </a:xfrm>
          <a:prstGeom prst="rect">
            <a:avLst/>
          </a:prstGeom>
          <a:noFill/>
        </p:spPr>
        <p:txBody>
          <a:bodyPr wrap="square" rtlCol="0">
            <a:spAutoFit/>
          </a:bodyPr>
          <a:lstStyle/>
          <a:p>
            <a:r>
              <a:rPr lang="es-ES" dirty="0"/>
              <a:t>A diferencia de las bacterias y hongos, </a:t>
            </a:r>
            <a:r>
              <a:rPr lang="es-ES" b="1" dirty="0"/>
              <a:t>los virus</a:t>
            </a:r>
            <a:r>
              <a:rPr lang="es-ES" dirty="0"/>
              <a:t> (que pueden llegar a ser mucho más pequeños que las bacterias) </a:t>
            </a:r>
            <a:r>
              <a:rPr lang="es-ES" i="1" dirty="0"/>
              <a:t>no son considerados</a:t>
            </a:r>
            <a:r>
              <a:rPr lang="es-ES" dirty="0"/>
              <a:t> </a:t>
            </a:r>
            <a:r>
              <a:rPr lang="es-ES" b="1" dirty="0"/>
              <a:t>microorganismos</a:t>
            </a:r>
            <a:r>
              <a:rPr lang="es-ES" dirty="0"/>
              <a:t>, ya que no presentan todas las características de los seres vivos. Cuando un determinado </a:t>
            </a:r>
            <a:r>
              <a:rPr lang="es-ES" b="1" dirty="0"/>
              <a:t>virus </a:t>
            </a:r>
            <a:r>
              <a:rPr lang="es-ES" dirty="0"/>
              <a:t>ataca a un organismo, puede reproducirse con mucha rapidez, por lo que algunos de ellos originan graves enfermedades en las personas.</a:t>
            </a:r>
            <a:endParaRPr lang="es-CL" dirty="0"/>
          </a:p>
        </p:txBody>
      </p:sp>
      <p:pic>
        <p:nvPicPr>
          <p:cNvPr id="5" name="Picture 2" descr="Coronavirus | &quot;Un enemigo increíblemente astuto&quot;: por qué el virus que  causa el covid-19 se propaga con tanta eficacia entre los humanos - BBC  News Mund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5564" y="2833661"/>
            <a:ext cx="3179907" cy="17886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4" name="Google Shape;214;p32"/>
          <p:cNvSpPr txBox="1">
            <a:spLocks noGrp="1"/>
          </p:cNvSpPr>
          <p:nvPr>
            <p:ph type="title"/>
          </p:nvPr>
        </p:nvSpPr>
        <p:spPr>
          <a:xfrm>
            <a:off x="1766456" y="793552"/>
            <a:ext cx="5330536" cy="732399"/>
          </a:xfrm>
          <a:prstGeom prst="rect">
            <a:avLst/>
          </a:prstGeom>
        </p:spPr>
        <p:txBody>
          <a:bodyPr spcFirstLastPara="1" wrap="square" lIns="91425" tIns="91425" rIns="91425" bIns="91425" anchor="t" anchorCtr="0">
            <a:noAutofit/>
          </a:bodyPr>
          <a:lstStyle/>
          <a:p>
            <a:r>
              <a:rPr lang="es-ES" sz="1400" dirty="0"/>
              <a:t>¿</a:t>
            </a:r>
            <a:r>
              <a:rPr lang="es-ES" sz="2400" dirty="0"/>
              <a:t>Qué microorganismos habitan de forma natural nuestro cuerpo?</a:t>
            </a:r>
            <a:endParaRPr lang="es-CL" sz="2400" dirty="0"/>
          </a:p>
        </p:txBody>
      </p:sp>
      <p:pic>
        <p:nvPicPr>
          <p:cNvPr id="212" name="Google Shape;212;p32"/>
          <p:cNvPicPr preferRelativeResize="0"/>
          <p:nvPr/>
        </p:nvPicPr>
        <p:blipFill rotWithShape="1">
          <a:blip r:embed="rId3">
            <a:alphaModFix/>
          </a:blip>
          <a:srcRect t="16970" r="8892" b="21025"/>
          <a:stretch/>
        </p:blipFill>
        <p:spPr>
          <a:xfrm rot="10800000">
            <a:off x="571155" y="1230191"/>
            <a:ext cx="2036850" cy="810276"/>
          </a:xfrm>
          <a:prstGeom prst="rect">
            <a:avLst/>
          </a:prstGeom>
          <a:noFill/>
          <a:ln>
            <a:noFill/>
          </a:ln>
        </p:spPr>
      </p:pic>
      <p:sp>
        <p:nvSpPr>
          <p:cNvPr id="3" name="CuadroTexto 2"/>
          <p:cNvSpPr txBox="1"/>
          <p:nvPr/>
        </p:nvSpPr>
        <p:spPr>
          <a:xfrm>
            <a:off x="2338055" y="1371070"/>
            <a:ext cx="2150918" cy="3108543"/>
          </a:xfrm>
          <a:prstGeom prst="rect">
            <a:avLst/>
          </a:prstGeom>
          <a:noFill/>
        </p:spPr>
        <p:txBody>
          <a:bodyPr wrap="square" rtlCol="0">
            <a:spAutoFit/>
          </a:bodyPr>
          <a:lstStyle/>
          <a:p>
            <a:r>
              <a:rPr lang="es-CL" b="1" dirty="0"/>
              <a:t> </a:t>
            </a:r>
            <a:endParaRPr lang="es-CL" dirty="0"/>
          </a:p>
          <a:p>
            <a:r>
              <a:rPr lang="es-ES" dirty="0"/>
              <a:t>Parte de nuestro organismo, como la piel y las mucosas presentes en el tracto digestivo y en las vías respiratorias, se encuentran en contacto con el ambiente. Por esta razón, nuestro cuerpo alberga diversos tipos de microorganismos, como bacterias y hongos.</a:t>
            </a:r>
            <a:endParaRPr lang="es-CL" dirty="0"/>
          </a:p>
        </p:txBody>
      </p:sp>
      <p:pic>
        <p:nvPicPr>
          <p:cNvPr id="213" name="Google Shape;213;p32"/>
          <p:cNvPicPr preferRelativeResize="0"/>
          <p:nvPr/>
        </p:nvPicPr>
        <p:blipFill rotWithShape="1">
          <a:blip r:embed="rId4">
            <a:alphaModFix/>
          </a:blip>
          <a:srcRect t="16734" r="8892" b="18300"/>
          <a:stretch/>
        </p:blipFill>
        <p:spPr>
          <a:xfrm rot="10800000">
            <a:off x="571155" y="1697421"/>
            <a:ext cx="2036850" cy="846042"/>
          </a:xfrm>
          <a:prstGeom prst="rect">
            <a:avLst/>
          </a:prstGeom>
          <a:noFill/>
          <a:ln>
            <a:noFill/>
          </a:ln>
        </p:spPr>
      </p:pic>
      <p:pic>
        <p:nvPicPr>
          <p:cNvPr id="2" name="Picture 2" descr="Cuántos microbios viven en nuestro cuerpo?"/>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532005" y="2030890"/>
            <a:ext cx="2525011" cy="172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957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3319" y="2323811"/>
            <a:ext cx="2011680" cy="2007108"/>
          </a:xfrm>
          <a:prstGeom prst="rect">
            <a:avLst/>
          </a:prstGeom>
        </p:spPr>
      </p:pic>
      <p:sp>
        <p:nvSpPr>
          <p:cNvPr id="214" name="Google Shape;214;p32"/>
          <p:cNvSpPr txBox="1">
            <a:spLocks noGrp="1"/>
          </p:cNvSpPr>
          <p:nvPr>
            <p:ph type="title"/>
          </p:nvPr>
        </p:nvSpPr>
        <p:spPr>
          <a:xfrm>
            <a:off x="1714500" y="828226"/>
            <a:ext cx="5656527" cy="732399"/>
          </a:xfrm>
          <a:prstGeom prst="rect">
            <a:avLst/>
          </a:prstGeom>
        </p:spPr>
        <p:txBody>
          <a:bodyPr spcFirstLastPara="1" wrap="square" lIns="91425" tIns="91425" rIns="91425" bIns="91425" anchor="t" anchorCtr="0">
            <a:noAutofit/>
          </a:bodyPr>
          <a:lstStyle/>
          <a:p>
            <a:pPr lvl="0"/>
            <a:r>
              <a:rPr lang="es-ES" sz="2400" dirty="0"/>
              <a:t>Microorganismos que normalmente tenemos en nuestro cuerpo</a:t>
            </a:r>
            <a:endParaRPr lang="es-CL" sz="2400" dirty="0"/>
          </a:p>
        </p:txBody>
      </p:sp>
      <p:pic>
        <p:nvPicPr>
          <p:cNvPr id="212" name="Google Shape;212;p32"/>
          <p:cNvPicPr preferRelativeResize="0"/>
          <p:nvPr/>
        </p:nvPicPr>
        <p:blipFill rotWithShape="1">
          <a:blip r:embed="rId4">
            <a:alphaModFix/>
          </a:blip>
          <a:srcRect t="16970" r="8892" b="21025"/>
          <a:stretch/>
        </p:blipFill>
        <p:spPr>
          <a:xfrm rot="10800000">
            <a:off x="571155" y="1230191"/>
            <a:ext cx="2036850" cy="810276"/>
          </a:xfrm>
          <a:prstGeom prst="rect">
            <a:avLst/>
          </a:prstGeom>
          <a:noFill/>
          <a:ln>
            <a:noFill/>
          </a:ln>
        </p:spPr>
      </p:pic>
      <p:sp>
        <p:nvSpPr>
          <p:cNvPr id="3" name="CuadroTexto 2"/>
          <p:cNvSpPr txBox="1"/>
          <p:nvPr/>
        </p:nvSpPr>
        <p:spPr>
          <a:xfrm>
            <a:off x="2410691" y="1749935"/>
            <a:ext cx="2919845" cy="2677656"/>
          </a:xfrm>
          <a:prstGeom prst="rect">
            <a:avLst/>
          </a:prstGeom>
          <a:noFill/>
        </p:spPr>
        <p:txBody>
          <a:bodyPr wrap="square" rtlCol="0">
            <a:spAutoFit/>
          </a:bodyPr>
          <a:lstStyle/>
          <a:p>
            <a:r>
              <a:rPr lang="es-ES" dirty="0"/>
              <a:t>En el </a:t>
            </a:r>
            <a:r>
              <a:rPr lang="es-ES" b="1" dirty="0"/>
              <a:t>intestino delgado y grueso</a:t>
            </a:r>
            <a:r>
              <a:rPr lang="es-ES" dirty="0"/>
              <a:t> es donde presentamos la mayor cantidad de bacterias en nuestro cuerpo (denominada también flora intestinal). Son muy importantes, ya que evitan la invasión de bacterias patógenas. Además, producen sustancias que se absorben en el intestino y llegan a todos los órganos de nuestro cuerpo, lo que favorece su funcionamiento.</a:t>
            </a:r>
            <a:endParaRPr lang="es-CL" dirty="0"/>
          </a:p>
        </p:txBody>
      </p:sp>
      <p:pic>
        <p:nvPicPr>
          <p:cNvPr id="213" name="Google Shape;213;p32"/>
          <p:cNvPicPr preferRelativeResize="0"/>
          <p:nvPr/>
        </p:nvPicPr>
        <p:blipFill rotWithShape="1">
          <a:blip r:embed="rId5">
            <a:alphaModFix/>
          </a:blip>
          <a:srcRect t="16734" r="8892" b="18300"/>
          <a:stretch/>
        </p:blipFill>
        <p:spPr>
          <a:xfrm rot="10800000">
            <a:off x="571155" y="1697421"/>
            <a:ext cx="2036850" cy="846042"/>
          </a:xfrm>
          <a:prstGeom prst="rect">
            <a:avLst/>
          </a:prstGeom>
          <a:noFill/>
          <a:ln>
            <a:noFill/>
          </a:ln>
        </p:spPr>
      </p:pic>
      <p:pic>
        <p:nvPicPr>
          <p:cNvPr id="9" name="Google Shape;205;p31"/>
          <p:cNvPicPr preferRelativeResize="0"/>
          <p:nvPr/>
        </p:nvPicPr>
        <p:blipFill>
          <a:blip r:embed="rId6">
            <a:alphaModFix amt="80000"/>
          </a:blip>
          <a:stretch>
            <a:fillRect/>
          </a:stretch>
        </p:blipFill>
        <p:spPr>
          <a:xfrm rot="12322239" flipH="1">
            <a:off x="5203667" y="1752674"/>
            <a:ext cx="866623" cy="510031"/>
          </a:xfrm>
          <a:prstGeom prst="rect">
            <a:avLst/>
          </a:prstGeom>
          <a:noFill/>
          <a:ln>
            <a:noFill/>
          </a:ln>
        </p:spPr>
      </p:pic>
    </p:spTree>
    <p:extLst>
      <p:ext uri="{BB962C8B-B14F-4D97-AF65-F5344CB8AC3E}">
        <p14:creationId xmlns:p14="http://schemas.microsoft.com/office/powerpoint/2010/main" val="1512609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7542" y="1142668"/>
            <a:ext cx="2514367" cy="2531167"/>
          </a:xfrm>
          <a:prstGeom prst="rect">
            <a:avLst/>
          </a:prstGeom>
        </p:spPr>
      </p:pic>
      <p:pic>
        <p:nvPicPr>
          <p:cNvPr id="212" name="Google Shape;212;p32"/>
          <p:cNvPicPr preferRelativeResize="0"/>
          <p:nvPr/>
        </p:nvPicPr>
        <p:blipFill rotWithShape="1">
          <a:blip r:embed="rId4">
            <a:alphaModFix/>
          </a:blip>
          <a:srcRect t="16970" r="8892" b="21025"/>
          <a:stretch/>
        </p:blipFill>
        <p:spPr>
          <a:xfrm rot="10800000">
            <a:off x="571155" y="1230191"/>
            <a:ext cx="2036850" cy="810276"/>
          </a:xfrm>
          <a:prstGeom prst="rect">
            <a:avLst/>
          </a:prstGeom>
          <a:noFill/>
          <a:ln>
            <a:noFill/>
          </a:ln>
        </p:spPr>
      </p:pic>
      <p:sp>
        <p:nvSpPr>
          <p:cNvPr id="3" name="CuadroTexto 2"/>
          <p:cNvSpPr txBox="1"/>
          <p:nvPr/>
        </p:nvSpPr>
        <p:spPr>
          <a:xfrm>
            <a:off x="2410691" y="1230191"/>
            <a:ext cx="2305479" cy="2677656"/>
          </a:xfrm>
          <a:prstGeom prst="rect">
            <a:avLst/>
          </a:prstGeom>
          <a:noFill/>
        </p:spPr>
        <p:txBody>
          <a:bodyPr wrap="square" rtlCol="0">
            <a:spAutoFit/>
          </a:bodyPr>
          <a:lstStyle/>
          <a:p>
            <a:r>
              <a:rPr lang="es-ES" dirty="0"/>
              <a:t>En el tracto urogenital se encuentran principalmente bacterias que previenen la llegada de otras bacterias </a:t>
            </a:r>
            <a:r>
              <a:rPr lang="es-ES" b="1" dirty="0"/>
              <a:t>patógenas.</a:t>
            </a:r>
            <a:endParaRPr lang="es-CL" dirty="0"/>
          </a:p>
          <a:p>
            <a:r>
              <a:rPr lang="es-ES" dirty="0"/>
              <a:t> </a:t>
            </a:r>
            <a:endParaRPr lang="es-CL" dirty="0"/>
          </a:p>
          <a:p>
            <a:r>
              <a:rPr lang="es-ES" dirty="0"/>
              <a:t>Los </a:t>
            </a:r>
            <a:r>
              <a:rPr lang="es-ES" b="1" dirty="0"/>
              <a:t>patógenos</a:t>
            </a:r>
            <a:r>
              <a:rPr lang="es-ES" dirty="0"/>
              <a:t> corresponden a aquellos microorganismos o virus que originan enfermedades en el ser humano</a:t>
            </a:r>
            <a:endParaRPr lang="es-CL" dirty="0"/>
          </a:p>
        </p:txBody>
      </p:sp>
      <p:pic>
        <p:nvPicPr>
          <p:cNvPr id="213" name="Google Shape;213;p32"/>
          <p:cNvPicPr preferRelativeResize="0"/>
          <p:nvPr/>
        </p:nvPicPr>
        <p:blipFill rotWithShape="1">
          <a:blip r:embed="rId5">
            <a:alphaModFix/>
          </a:blip>
          <a:srcRect t="16734" r="8892" b="18300"/>
          <a:stretch/>
        </p:blipFill>
        <p:spPr>
          <a:xfrm rot="10800000">
            <a:off x="571155" y="1697421"/>
            <a:ext cx="2036850" cy="846042"/>
          </a:xfrm>
          <a:prstGeom prst="rect">
            <a:avLst/>
          </a:prstGeom>
          <a:noFill/>
          <a:ln>
            <a:noFill/>
          </a:ln>
        </p:spPr>
      </p:pic>
      <p:pic>
        <p:nvPicPr>
          <p:cNvPr id="10" name="Google Shape;205;p31"/>
          <p:cNvPicPr preferRelativeResize="0"/>
          <p:nvPr/>
        </p:nvPicPr>
        <p:blipFill>
          <a:blip r:embed="rId6">
            <a:alphaModFix amt="80000"/>
          </a:blip>
          <a:stretch>
            <a:fillRect/>
          </a:stretch>
        </p:blipFill>
        <p:spPr>
          <a:xfrm rot="12322239" flipH="1" flipV="1">
            <a:off x="4460703" y="3419572"/>
            <a:ext cx="1010386" cy="783918"/>
          </a:xfrm>
          <a:prstGeom prst="rect">
            <a:avLst/>
          </a:prstGeom>
          <a:noFill/>
          <a:ln>
            <a:noFill/>
          </a:ln>
        </p:spPr>
      </p:pic>
    </p:spTree>
    <p:extLst>
      <p:ext uri="{BB962C8B-B14F-4D97-AF65-F5344CB8AC3E}">
        <p14:creationId xmlns:p14="http://schemas.microsoft.com/office/powerpoint/2010/main" val="2571030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571155" y="1230191"/>
            <a:ext cx="2036850" cy="810276"/>
          </a:xfrm>
          <a:prstGeom prst="rect">
            <a:avLst/>
          </a:prstGeom>
          <a:noFill/>
          <a:ln>
            <a:noFill/>
          </a:ln>
        </p:spPr>
      </p:pic>
      <p:sp>
        <p:nvSpPr>
          <p:cNvPr id="3" name="CuadroTexto 2"/>
          <p:cNvSpPr txBox="1"/>
          <p:nvPr/>
        </p:nvSpPr>
        <p:spPr>
          <a:xfrm>
            <a:off x="2400300" y="1009434"/>
            <a:ext cx="3221182" cy="1169551"/>
          </a:xfrm>
          <a:prstGeom prst="rect">
            <a:avLst/>
          </a:prstGeom>
          <a:noFill/>
        </p:spPr>
        <p:txBody>
          <a:bodyPr wrap="square" rtlCol="0">
            <a:spAutoFit/>
          </a:bodyPr>
          <a:lstStyle/>
          <a:p>
            <a:r>
              <a:rPr lang="es-ES" dirty="0"/>
              <a:t>En </a:t>
            </a:r>
            <a:r>
              <a:rPr lang="es-ES" b="1" dirty="0"/>
              <a:t>la boca y la nariz</a:t>
            </a:r>
            <a:r>
              <a:rPr lang="es-ES" dirty="0"/>
              <a:t> tenemos una gran cantidad de </a:t>
            </a:r>
            <a:r>
              <a:rPr lang="es-ES" b="1" dirty="0"/>
              <a:t>bacterias y ciertos tipos de hongos</a:t>
            </a:r>
            <a:r>
              <a:rPr lang="es-ES" dirty="0"/>
              <a:t>. En la faringe también albergamos bacterias, pero en menor cantidad.</a:t>
            </a:r>
            <a:endParaRPr lang="es-CL" dirty="0"/>
          </a:p>
        </p:txBody>
      </p:sp>
      <p:pic>
        <p:nvPicPr>
          <p:cNvPr id="213" name="Google Shape;213;p32"/>
          <p:cNvPicPr preferRelativeResize="0"/>
          <p:nvPr/>
        </p:nvPicPr>
        <p:blipFill rotWithShape="1">
          <a:blip r:embed="rId4">
            <a:alphaModFix/>
          </a:blip>
          <a:srcRect t="16734" r="8892" b="18300"/>
          <a:stretch/>
        </p:blipFill>
        <p:spPr>
          <a:xfrm rot="10800000">
            <a:off x="571155" y="1697421"/>
            <a:ext cx="2036850" cy="846042"/>
          </a:xfrm>
          <a:prstGeom prst="rect">
            <a:avLst/>
          </a:prstGeom>
          <a:noFill/>
          <a:ln>
            <a:noFill/>
          </a:ln>
        </p:spPr>
      </p:pic>
      <p:pic>
        <p:nvPicPr>
          <p:cNvPr id="2" name="Imagen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43135" y="981903"/>
            <a:ext cx="1403604" cy="1431036"/>
          </a:xfrm>
          <a:prstGeom prst="rect">
            <a:avLst/>
          </a:prstGeom>
        </p:spPr>
      </p:pic>
      <p:sp>
        <p:nvSpPr>
          <p:cNvPr id="7" name="CuadroTexto 6"/>
          <p:cNvSpPr txBox="1"/>
          <p:nvPr/>
        </p:nvSpPr>
        <p:spPr>
          <a:xfrm>
            <a:off x="2126672" y="2399742"/>
            <a:ext cx="2684318" cy="1815882"/>
          </a:xfrm>
          <a:prstGeom prst="rect">
            <a:avLst/>
          </a:prstGeom>
          <a:noFill/>
        </p:spPr>
        <p:txBody>
          <a:bodyPr wrap="square" rtlCol="0">
            <a:spAutoFit/>
          </a:bodyPr>
          <a:lstStyle/>
          <a:p>
            <a:r>
              <a:rPr lang="es-ES" dirty="0"/>
              <a:t>Una gran cantidad de bacterias y hongos habitan sobre nuestra piel. Esto impide que proliferen bacterias dañinas. En ciertas ocasiones, cuando nos hacemos una herida, algunas bacterias ingresan en ella y originan inflamación.</a:t>
            </a:r>
            <a:endParaRPr lang="es-CL" dirty="0"/>
          </a:p>
        </p:txBody>
      </p:sp>
      <p:pic>
        <p:nvPicPr>
          <p:cNvPr id="4" name="Imagen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10990" y="2363495"/>
            <a:ext cx="1804486" cy="1852129"/>
          </a:xfrm>
          <a:prstGeom prst="rect">
            <a:avLst/>
          </a:prstGeom>
        </p:spPr>
      </p:pic>
      <p:pic>
        <p:nvPicPr>
          <p:cNvPr id="9" name="Google Shape;205;p31"/>
          <p:cNvPicPr preferRelativeResize="0"/>
          <p:nvPr/>
        </p:nvPicPr>
        <p:blipFill>
          <a:blip r:embed="rId7">
            <a:alphaModFix amt="80000"/>
          </a:blip>
          <a:stretch>
            <a:fillRect/>
          </a:stretch>
        </p:blipFill>
        <p:spPr>
          <a:xfrm rot="10800000" flipH="1">
            <a:off x="5236433" y="981903"/>
            <a:ext cx="613403" cy="361004"/>
          </a:xfrm>
          <a:prstGeom prst="rect">
            <a:avLst/>
          </a:prstGeom>
          <a:noFill/>
          <a:ln>
            <a:noFill/>
          </a:ln>
        </p:spPr>
      </p:pic>
      <p:pic>
        <p:nvPicPr>
          <p:cNvPr id="10" name="Google Shape;205;p31"/>
          <p:cNvPicPr preferRelativeResize="0"/>
          <p:nvPr/>
        </p:nvPicPr>
        <p:blipFill>
          <a:blip r:embed="rId7">
            <a:alphaModFix amt="80000"/>
          </a:blip>
          <a:stretch>
            <a:fillRect/>
          </a:stretch>
        </p:blipFill>
        <p:spPr>
          <a:xfrm rot="10800000" flipH="1">
            <a:off x="4620607" y="2206516"/>
            <a:ext cx="671716" cy="395323"/>
          </a:xfrm>
          <a:prstGeom prst="rect">
            <a:avLst/>
          </a:prstGeom>
          <a:noFill/>
          <a:ln>
            <a:noFill/>
          </a:ln>
        </p:spPr>
      </p:pic>
    </p:spTree>
    <p:extLst>
      <p:ext uri="{BB962C8B-B14F-4D97-AF65-F5344CB8AC3E}">
        <p14:creationId xmlns:p14="http://schemas.microsoft.com/office/powerpoint/2010/main" val="162373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2" name="Cuadro de texto 2"/>
          <p:cNvSpPr txBox="1">
            <a:spLocks noChangeArrowheads="1"/>
          </p:cNvSpPr>
          <p:nvPr/>
        </p:nvSpPr>
        <p:spPr bwMode="auto">
          <a:xfrm>
            <a:off x="5189342" y="923997"/>
            <a:ext cx="3199823" cy="1569660"/>
          </a:xfrm>
          <a:prstGeom prst="rect">
            <a:avLst/>
          </a:prstGeom>
          <a:solidFill>
            <a:srgbClr val="ED7D31"/>
          </a:solidFill>
          <a:ln w="38100">
            <a:solidFill>
              <a:srgbClr val="F2F2F2"/>
            </a:solidFill>
            <a:miter lim="800000"/>
            <a:headEnd/>
            <a:tailEnd/>
          </a:ln>
          <a:effectLst>
            <a:outerShdw dist="28398" dir="3806097" algn="ctr" rotWithShape="0">
              <a:srgbClr val="823B0B">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CL" altLang="es-CL" sz="1600" b="0" i="0" u="none" strike="noStrike" cap="none" normalizeH="0" baseline="0" dirty="0">
                <a:ln>
                  <a:noFill/>
                </a:ln>
                <a:solidFill>
                  <a:srgbClr val="FFFFFF"/>
                </a:solidFill>
                <a:effectLst/>
                <a:latin typeface="Calibri" panose="020F0502020204030204" pitchFamily="34" charset="0"/>
              </a:rPr>
              <a:t>Siempre que llegues a tu casa, lávate las manos con jabón y abundante agua. También debes hacerlo después de ir al baño, antes de comer o cuando manipules dinero.</a:t>
            </a:r>
            <a:endParaRPr kumimoji="0" lang="es-CL" altLang="es-CL" sz="1600" b="0" i="0" u="none" strike="noStrike" cap="none" normalizeH="0" baseline="0" dirty="0">
              <a:ln>
                <a:noFill/>
              </a:ln>
              <a:solidFill>
                <a:schemeClr val="tx1"/>
              </a:solidFill>
              <a:effectLst/>
              <a:latin typeface="Arial" panose="020B0604020202020204" pitchFamily="34" charset="0"/>
            </a:endParaRPr>
          </a:p>
        </p:txBody>
      </p:sp>
      <p:sp>
        <p:nvSpPr>
          <p:cNvPr id="194" name="Google Shape;194;p31"/>
          <p:cNvSpPr txBox="1">
            <a:spLocks noGrp="1"/>
          </p:cNvSpPr>
          <p:nvPr>
            <p:ph type="title" idx="8"/>
          </p:nvPr>
        </p:nvSpPr>
        <p:spPr>
          <a:xfrm>
            <a:off x="595151" y="424825"/>
            <a:ext cx="3741492" cy="572700"/>
          </a:xfrm>
          <a:prstGeom prst="rect">
            <a:avLst/>
          </a:prstGeom>
        </p:spPr>
        <p:txBody>
          <a:bodyPr spcFirstLastPara="1" wrap="square" lIns="91425" tIns="91425" rIns="91425" bIns="91425" anchor="t" anchorCtr="0">
            <a:noAutofit/>
          </a:bodyPr>
          <a:lstStyle/>
          <a:p>
            <a:r>
              <a:rPr lang="es-CL" dirty="0"/>
              <a:t>¿Cómo prevenir enfermedades infectocontagiosas?</a:t>
            </a:r>
          </a:p>
        </p:txBody>
      </p:sp>
      <p:sp>
        <p:nvSpPr>
          <p:cNvPr id="195" name="Google Shape;195;p31"/>
          <p:cNvSpPr/>
          <p:nvPr/>
        </p:nvSpPr>
        <p:spPr>
          <a:xfrm>
            <a:off x="7718881" y="571146"/>
            <a:ext cx="674863" cy="488424"/>
          </a:xfrm>
          <a:custGeom>
            <a:avLst/>
            <a:gdLst/>
            <a:ahLst/>
            <a:cxnLst/>
            <a:rect l="l" t="t" r="r" b="b"/>
            <a:pathLst>
              <a:path w="35347" h="25582" extrusionOk="0">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7205056" y="404871"/>
            <a:ext cx="564034" cy="445373"/>
          </a:xfrm>
          <a:custGeom>
            <a:avLst/>
            <a:gdLst/>
            <a:ahLst/>
            <a:cxnLst/>
            <a:rect l="l" t="t" r="r" b="b"/>
            <a:pathLst>
              <a:path w="39020" h="30811" extrusionOk="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CuadroTexto 7"/>
          <p:cNvSpPr txBox="1"/>
          <p:nvPr/>
        </p:nvSpPr>
        <p:spPr>
          <a:xfrm>
            <a:off x="648922" y="1398326"/>
            <a:ext cx="3633949" cy="2893100"/>
          </a:xfrm>
          <a:prstGeom prst="rect">
            <a:avLst/>
          </a:prstGeom>
          <a:noFill/>
        </p:spPr>
        <p:txBody>
          <a:bodyPr wrap="square" rtlCol="0">
            <a:spAutoFit/>
          </a:bodyPr>
          <a:lstStyle/>
          <a:p>
            <a:r>
              <a:rPr lang="es-ES" dirty="0"/>
              <a:t> </a:t>
            </a:r>
            <a:endParaRPr lang="es-CL" dirty="0"/>
          </a:p>
          <a:p>
            <a:pPr>
              <a:lnSpc>
                <a:spcPct val="150000"/>
              </a:lnSpc>
            </a:pPr>
            <a:r>
              <a:rPr lang="es-CL" dirty="0"/>
              <a:t>Para prevenir la aparición y propagación de enfermedades infectocontagiosas, es importante seguir una serie de recomendaciones y medidas que ayudan en la disminución de los agentes patógenos. Lee y comenta con tus compañeras y compañeros las siguientes recomendaciones:</a:t>
            </a:r>
          </a:p>
        </p:txBody>
      </p:sp>
      <p:pic>
        <p:nvPicPr>
          <p:cNvPr id="15" name="Google Shape;205;p31"/>
          <p:cNvPicPr preferRelativeResize="0"/>
          <p:nvPr/>
        </p:nvPicPr>
        <p:blipFill>
          <a:blip r:embed="rId3">
            <a:alphaModFix amt="80000"/>
          </a:blip>
          <a:stretch>
            <a:fillRect/>
          </a:stretch>
        </p:blipFill>
        <p:spPr>
          <a:xfrm rot="12740534" flipH="1" flipV="1">
            <a:off x="2897515" y="3832025"/>
            <a:ext cx="1120277" cy="901763"/>
          </a:xfrm>
          <a:prstGeom prst="rect">
            <a:avLst/>
          </a:prstGeom>
          <a:noFill/>
          <a:ln>
            <a:noFill/>
          </a:ln>
        </p:spPr>
      </p:pic>
      <p:pic>
        <p:nvPicPr>
          <p:cNvPr id="1026" name="Picture 2" descr="Medidas de prevención para evitar el contagio por Coronavirus - Universidad  Católica de la Santísima Concepción"/>
          <p:cNvPicPr>
            <a:picLocks noChangeAspect="1" noChangeArrowheads="1"/>
          </p:cNvPicPr>
          <p:nvPr/>
        </p:nvPicPr>
        <p:blipFill>
          <a:blip r:embed="rId4" r:link="rId5" cstate="email">
            <a:extLst>
              <a:ext uri="{28A0092B-C50C-407E-A947-70E740481C1C}">
                <a14:useLocalDpi xmlns:a14="http://schemas.microsoft.com/office/drawing/2010/main"/>
              </a:ext>
            </a:extLst>
          </a:blip>
          <a:srcRect/>
          <a:stretch>
            <a:fillRect/>
          </a:stretch>
        </p:blipFill>
        <p:spPr bwMode="auto">
          <a:xfrm>
            <a:off x="5189342" y="2570933"/>
            <a:ext cx="321310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001076"/>
      </p:ext>
    </p:extLst>
  </p:cSld>
  <p:clrMapOvr>
    <a:masterClrMapping/>
  </p:clrMapOvr>
</p:sld>
</file>

<file path=ppt/theme/theme1.xml><?xml version="1.0" encoding="utf-8"?>
<a:theme xmlns:a="http://schemas.openxmlformats.org/drawingml/2006/main" name="Notebook Lesson">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588</Words>
  <Application>Microsoft Office PowerPoint</Application>
  <PresentationFormat>Presentación en pantalla (16:9)</PresentationFormat>
  <Paragraphs>35</Paragraphs>
  <Slides>11</Slides>
  <Notes>11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Calibri</vt:lpstr>
      <vt:lpstr>Concert One</vt:lpstr>
      <vt:lpstr>Coming Soon</vt:lpstr>
      <vt:lpstr>Roboto Mono Regular</vt:lpstr>
      <vt:lpstr>Arial</vt:lpstr>
      <vt:lpstr>Notebook Lesson</vt:lpstr>
      <vt:lpstr>“Microorganismo” </vt:lpstr>
      <vt:lpstr>OBSERVA EL SIGUIENTE VIDEO:</vt:lpstr>
      <vt:lpstr>Los microorganismos y los virus</vt:lpstr>
      <vt:lpstr>Presentación de PowerPoint</vt:lpstr>
      <vt:lpstr>¿Qué microorganismos habitan de forma natural nuestro cuerpo?</vt:lpstr>
      <vt:lpstr>Microorganismos que normalmente tenemos en nuestro cuerpo</vt:lpstr>
      <vt:lpstr>Presentación de PowerPoint</vt:lpstr>
      <vt:lpstr>Presentación de PowerPoint</vt:lpstr>
      <vt:lpstr>¿Cómo prevenir enfermedades infectocontagiosas?</vt:lpstr>
      <vt:lpstr>Presentación de PowerPoint</vt:lpstr>
      <vt:lpstr>muchas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IMPORTANCIA DE LAS PLANTAS PARA LOS SERES VIVOS</dc:title>
  <dc:creator>Orlando</dc:creator>
  <cp:lastModifiedBy>María Eugenia Lucero Martínez</cp:lastModifiedBy>
  <cp:revision>51</cp:revision>
  <dcterms:modified xsi:type="dcterms:W3CDTF">2021-04-01T11:06:34Z</dcterms:modified>
</cp:coreProperties>
</file>