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F9E8-D35A-409D-A491-A83F672185FD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9920-7D50-4135-AA3E-2DE0AA9351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528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F9E8-D35A-409D-A491-A83F672185FD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9920-7D50-4135-AA3E-2DE0AA9351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87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F9E8-D35A-409D-A491-A83F672185FD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9920-7D50-4135-AA3E-2DE0AA9351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8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F9E8-D35A-409D-A491-A83F672185FD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9920-7D50-4135-AA3E-2DE0AA9351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532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F9E8-D35A-409D-A491-A83F672185FD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9920-7D50-4135-AA3E-2DE0AA9351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732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F9E8-D35A-409D-A491-A83F672185FD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9920-7D50-4135-AA3E-2DE0AA9351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635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F9E8-D35A-409D-A491-A83F672185FD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9920-7D50-4135-AA3E-2DE0AA9351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569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F9E8-D35A-409D-A491-A83F672185FD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9920-7D50-4135-AA3E-2DE0AA9351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29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F9E8-D35A-409D-A491-A83F672185FD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9920-7D50-4135-AA3E-2DE0AA9351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42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F9E8-D35A-409D-A491-A83F672185FD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9920-7D50-4135-AA3E-2DE0AA9351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308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F9E8-D35A-409D-A491-A83F672185FD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9920-7D50-4135-AA3E-2DE0AA9351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78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F9E8-D35A-409D-A491-A83F672185FD}" type="datetimeFigureOut">
              <a:rPr lang="es-CL" smtClean="0"/>
              <a:t>05-04-2021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9920-7D50-4135-AA3E-2DE0AA9351E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042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0" y="577788"/>
            <a:ext cx="9144000" cy="1433892"/>
          </a:xfrm>
          <a:solidFill>
            <a:srgbClr val="7030A0"/>
          </a:solidFill>
        </p:spPr>
        <p:txBody>
          <a:bodyPr rtlCol="0">
            <a:noAutofit/>
          </a:bodyPr>
          <a:lstStyle/>
          <a:p>
            <a:pPr rtl="0"/>
            <a:r>
              <a:rPr lang="es-E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MÁQUINAS SIMPLES Y COMPUESTAS</a:t>
            </a: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4275908" y="3282592"/>
            <a:ext cx="7524206" cy="1036859"/>
          </a:xfrm>
          <a:solidFill>
            <a:srgbClr val="FFCCFF"/>
          </a:solidFill>
        </p:spPr>
        <p:txBody>
          <a:bodyPr rtlCol="0">
            <a:noAutofit/>
          </a:bodyPr>
          <a:lstStyle/>
          <a:p>
            <a:pPr rtl="0"/>
            <a:r>
              <a:rPr lang="es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Objetivo: Conocer la historia de las máquinas.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267825" y="6438899"/>
            <a:ext cx="2924175" cy="26161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00" b="0" i="0" u="none" strike="noStrike" kern="1200" cap="none" spc="0" normalizeH="0" baseline="0" noProof="0" dirty="0">
                <a:ln>
                  <a:noFill/>
                </a:ln>
                <a:solidFill>
                  <a:srgbClr val="C2BC80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Departamento Educación Artística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567" y="6334987"/>
            <a:ext cx="469433" cy="4694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267825" y="235131"/>
            <a:ext cx="253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Fecha 05/04/2021</a:t>
            </a:r>
          </a:p>
        </p:txBody>
      </p:sp>
      <p:sp>
        <p:nvSpPr>
          <p:cNvPr id="9" name="object 5"/>
          <p:cNvSpPr/>
          <p:nvPr/>
        </p:nvSpPr>
        <p:spPr>
          <a:xfrm>
            <a:off x="328749" y="3204755"/>
            <a:ext cx="4025537" cy="3653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48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0" y="560106"/>
            <a:ext cx="8216174" cy="45212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2800" spc="1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PLANO</a:t>
            </a:r>
            <a:r>
              <a:rPr lang="es-CL" sz="2800" spc="-21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CL" sz="2800" spc="-4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INCLINADO</a:t>
            </a:r>
            <a:endParaRPr lang="es-CL" sz="2800" dirty="0">
              <a:solidFill>
                <a:srgbClr val="FF0000"/>
              </a:solidFill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6076" y="2262885"/>
            <a:ext cx="5305753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lang="es-CL" sz="3200" b="1" dirty="0">
                <a:latin typeface="Arial Rounded MT Bold" panose="020F0704030504030204" pitchFamily="34" charset="0"/>
                <a:cs typeface="Arial"/>
              </a:rPr>
              <a:t>  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El plano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inclinado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permite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levantar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,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elevar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o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hacer rodar  objetos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que </a:t>
            </a:r>
            <a:r>
              <a:rPr sz="3200" b="1" spc="-5" dirty="0" err="1">
                <a:latin typeface="Arial Rounded MT Bold" panose="020F0704030504030204" pitchFamily="34" charset="0"/>
                <a:cs typeface="Arial"/>
              </a:rPr>
              <a:t>puedan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3200" b="1" spc="-5" dirty="0" err="1">
                <a:latin typeface="Arial Rounded MT Bold" panose="020F0704030504030204" pitchFamily="34" charset="0"/>
                <a:cs typeface="Arial"/>
              </a:rPr>
              <a:t>deslizar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una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carga mediante  una rampa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o</a:t>
            </a:r>
            <a:r>
              <a:rPr sz="3200" b="1" spc="-1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pendiente.</a:t>
            </a:r>
            <a:endParaRPr sz="3200" dirty="0"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7895" y="2262885"/>
            <a:ext cx="5103875" cy="315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43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0" y="856539"/>
            <a:ext cx="6483168" cy="44307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2800" spc="-55" dirty="0">
                <a:latin typeface="Arial Rounded MT Bold" panose="020F0704030504030204" pitchFamily="34" charset="0"/>
                <a:cs typeface="Trebuchet MS"/>
              </a:rPr>
              <a:t>CONCLUSIÓN</a:t>
            </a:r>
            <a:endParaRPr lang="es-CL" sz="2800" dirty="0"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39" y="2511878"/>
            <a:ext cx="10676477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</a:pPr>
            <a:r>
              <a:rPr lang="es-CL" sz="3200" b="1" dirty="0">
                <a:latin typeface="Arial Rounded MT Bold" panose="020F0704030504030204" pitchFamily="34" charset="0"/>
                <a:cs typeface="Arial"/>
              </a:rPr>
              <a:t>  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En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general,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las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m</a:t>
            </a:r>
            <a:r>
              <a:rPr lang="es-CL" sz="3200" b="1" spc="-5" dirty="0">
                <a:latin typeface="Arial Rounded MT Bold" panose="020F0704030504030204" pitchFamily="34" charset="0"/>
                <a:cs typeface="Arial"/>
              </a:rPr>
              <a:t>á</a:t>
            </a:r>
            <a:r>
              <a:rPr sz="3200" b="1" spc="-5" dirty="0" err="1">
                <a:latin typeface="Arial Rounded MT Bold" panose="020F0704030504030204" pitchFamily="34" charset="0"/>
                <a:cs typeface="Arial"/>
              </a:rPr>
              <a:t>quinas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 simples</a:t>
            </a:r>
            <a:r>
              <a:rPr sz="3200" b="1" spc="-9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son  usadas para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multiplicar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la fuerza o 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cambiar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su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dirección,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para que el  trabajo resulte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más sencillo,  conveniente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y</a:t>
            </a:r>
            <a:r>
              <a:rPr sz="3200" b="1" spc="-7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3200" b="1" dirty="0">
                <a:latin typeface="Arial Rounded MT Bold" panose="020F0704030504030204" pitchFamily="34" charset="0"/>
                <a:cs typeface="Arial"/>
              </a:rPr>
              <a:t>seguro.</a:t>
            </a:r>
            <a:endParaRPr sz="3200" dirty="0">
              <a:latin typeface="Arial Rounded MT Bold" panose="020F07040305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04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0" y="473362"/>
            <a:ext cx="8433889" cy="44307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800" spc="20" dirty="0">
                <a:latin typeface="Arial Rounded MT Bold" panose="020F0704030504030204" pitchFamily="34" charset="0"/>
                <a:cs typeface="Trebuchet MS"/>
              </a:rPr>
              <a:t>MENCIONA </a:t>
            </a:r>
            <a:r>
              <a:rPr lang="es-MX" sz="2800" spc="-15" dirty="0">
                <a:latin typeface="Arial Rounded MT Bold" panose="020F0704030504030204" pitchFamily="34" charset="0"/>
                <a:cs typeface="Trebuchet MS"/>
              </a:rPr>
              <a:t>EL </a:t>
            </a:r>
            <a:r>
              <a:rPr lang="es-MX" sz="2800" spc="-75" dirty="0">
                <a:latin typeface="Arial Rounded MT Bold" panose="020F0704030504030204" pitchFamily="34" charset="0"/>
                <a:cs typeface="Trebuchet MS"/>
              </a:rPr>
              <a:t>TIPO </a:t>
            </a:r>
            <a:r>
              <a:rPr lang="es-MX" sz="2800" spc="55" dirty="0">
                <a:latin typeface="Arial Rounded MT Bold" panose="020F0704030504030204" pitchFamily="34" charset="0"/>
                <a:cs typeface="Trebuchet MS"/>
              </a:rPr>
              <a:t>DE </a:t>
            </a:r>
            <a:r>
              <a:rPr lang="es-MX" sz="2800" spc="-525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dirty="0">
                <a:latin typeface="Arial Rounded MT Bold" panose="020F0704030504030204" pitchFamily="34" charset="0"/>
                <a:cs typeface="Trebuchet MS"/>
              </a:rPr>
              <a:t>MÁQUINA</a:t>
            </a:r>
          </a:p>
        </p:txBody>
      </p:sp>
      <p:sp>
        <p:nvSpPr>
          <p:cNvPr id="3" name="object 3"/>
          <p:cNvSpPr/>
          <p:nvPr/>
        </p:nvSpPr>
        <p:spPr>
          <a:xfrm>
            <a:off x="1028083" y="1367245"/>
            <a:ext cx="2222249" cy="2151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6272206" y="1740700"/>
            <a:ext cx="2601828" cy="1612100"/>
          </a:xfrm>
          <a:prstGeom prst="rect">
            <a:avLst/>
          </a:prstGeom>
          <a:blipFill>
            <a:blip r:embed="rId3" cstate="print"/>
            <a:srcRect/>
            <a:stretch>
              <a:fillRect t="-13843" b="-132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9292045" y="3788228"/>
            <a:ext cx="2629989" cy="17465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332" y="3718561"/>
            <a:ext cx="2846113" cy="23687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99315" y="3718561"/>
            <a:ext cx="2151017" cy="60089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6497611" y="3487783"/>
            <a:ext cx="2151017" cy="60089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3597879" y="6100354"/>
            <a:ext cx="2151017" cy="60089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9531530" y="5677989"/>
            <a:ext cx="2151017" cy="60089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470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0" y="473362"/>
            <a:ext cx="8433889" cy="44307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800" spc="20" dirty="0">
                <a:latin typeface="Arial Rounded MT Bold" panose="020F0704030504030204" pitchFamily="34" charset="0"/>
                <a:cs typeface="Trebuchet MS"/>
              </a:rPr>
              <a:t>ACTIVIDAD</a:t>
            </a:r>
            <a:endParaRPr lang="es-MX" sz="2800" dirty="0"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6424" y="992777"/>
            <a:ext cx="831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dirty="0"/>
              <a:t>REGISTRA EN TU CUADERNO FECHA, OBJETIVO Y TÍTULO DE ESTE PPT.</a:t>
            </a:r>
          </a:p>
          <a:p>
            <a:pPr marL="342900" indent="-342900">
              <a:buAutoNum type="arabicPeriod"/>
            </a:pPr>
            <a:r>
              <a:rPr lang="es-CL" dirty="0"/>
              <a:t>ESCRIBE EL SIGUIENTE ESQUEMA RESUMEN EN TU CUADERNO:</a:t>
            </a:r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4380411" y="1997573"/>
            <a:ext cx="2177142" cy="289182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1800" spc="85" dirty="0">
                <a:solidFill>
                  <a:srgbClr val="0070C0"/>
                </a:solidFill>
                <a:latin typeface="Arial Rounded MT Bold" panose="020F0704030504030204" pitchFamily="34" charset="0"/>
                <a:cs typeface="Trebuchet MS"/>
              </a:rPr>
              <a:t>LAS</a:t>
            </a:r>
            <a:r>
              <a:rPr lang="es-CL" sz="1800" spc="-195" dirty="0">
                <a:solidFill>
                  <a:srgbClr val="0070C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CL" sz="1800" spc="30" dirty="0">
                <a:solidFill>
                  <a:srgbClr val="0070C0"/>
                </a:solidFill>
                <a:latin typeface="Arial Rounded MT Bold" panose="020F0704030504030204" pitchFamily="34" charset="0"/>
                <a:cs typeface="Trebuchet MS"/>
              </a:rPr>
              <a:t>MÁQUINAS</a:t>
            </a:r>
            <a:endParaRPr lang="es-CL" sz="1800" dirty="0">
              <a:solidFill>
                <a:srgbClr val="0070C0"/>
              </a:solidFill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133111" y="3659743"/>
            <a:ext cx="2323194" cy="36933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MÁQUINAS SIMPLES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199631" y="3598783"/>
            <a:ext cx="2658473" cy="36933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MÁQUINAS COMPLEJAS</a:t>
            </a:r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531039" y="4790734"/>
            <a:ext cx="4302218" cy="1127873"/>
          </a:xfrm>
          <a:prstGeom prst="rect">
            <a:avLst/>
          </a:prstGeom>
          <a:solidFill>
            <a:srgbClr val="FFCCCC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s-MX" sz="1400" spc="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LA</a:t>
            </a:r>
            <a:r>
              <a:rPr lang="es-MX" sz="1400" spc="-15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1400" spc="-4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RUEDA:</a:t>
            </a:r>
            <a:r>
              <a:rPr lang="es-MX" sz="1400" spc="-15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1400" spc="-5" dirty="0">
                <a:latin typeface="Arial Rounded MT Bold" panose="020F0704030504030204" pitchFamily="34" charset="0"/>
                <a:cs typeface="Trebuchet MS"/>
              </a:rPr>
              <a:t>Mueve los objetos y los hace girar.</a:t>
            </a:r>
          </a:p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s-MX" sz="1400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LA PALANCA: </a:t>
            </a:r>
            <a:r>
              <a:rPr lang="es-MX" sz="1400" spc="-5" dirty="0">
                <a:latin typeface="Arial Rounded MT Bold" panose="020F0704030504030204" pitchFamily="34" charset="0"/>
                <a:cs typeface="Trebuchet MS"/>
              </a:rPr>
              <a:t>Sirve para mover objetos pesados.</a:t>
            </a:r>
          </a:p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s-MX" sz="1400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LA POLEA: </a:t>
            </a:r>
            <a:r>
              <a:rPr lang="es-MX" sz="1400" spc="-5" dirty="0">
                <a:latin typeface="Arial Rounded MT Bold" panose="020F0704030504030204" pitchFamily="34" charset="0"/>
                <a:cs typeface="Trebuchet MS"/>
              </a:rPr>
              <a:t>Sirve para levantar objetos pesados.</a:t>
            </a:r>
          </a:p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s-MX" sz="1400" spc="-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EL PLANO INCLINADO: </a:t>
            </a:r>
            <a:r>
              <a:rPr lang="es-MX" sz="1400" spc="-5" dirty="0">
                <a:latin typeface="Arial Rounded MT Bold" panose="020F0704030504030204" pitchFamily="34" charset="0"/>
                <a:cs typeface="Trebuchet MS"/>
              </a:rPr>
              <a:t>Sirve para deslizar una carga. </a:t>
            </a:r>
          </a:p>
        </p:txBody>
      </p:sp>
      <p:cxnSp>
        <p:nvCxnSpPr>
          <p:cNvPr id="23" name="Conector recto 22"/>
          <p:cNvCxnSpPr>
            <a:stCxn id="12" idx="2"/>
          </p:cNvCxnSpPr>
          <p:nvPr/>
        </p:nvCxnSpPr>
        <p:spPr>
          <a:xfrm flipH="1">
            <a:off x="5468981" y="2286755"/>
            <a:ext cx="1" cy="961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4663439" y="2760330"/>
            <a:ext cx="16110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existen</a:t>
            </a:r>
          </a:p>
        </p:txBody>
      </p:sp>
      <p:cxnSp>
        <p:nvCxnSpPr>
          <p:cNvPr id="25" name="Conector recto 24"/>
          <p:cNvCxnSpPr/>
          <p:nvPr/>
        </p:nvCxnSpPr>
        <p:spPr>
          <a:xfrm flipV="1">
            <a:off x="2582091" y="3232781"/>
            <a:ext cx="6061165" cy="49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2582091" y="3282670"/>
            <a:ext cx="0" cy="296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8643256" y="3260667"/>
            <a:ext cx="0" cy="296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294708" y="2406986"/>
            <a:ext cx="6348548" cy="36933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Facilitan el trabajo con menos esfuerzo físico y en menos tiempo.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2582091" y="3994810"/>
            <a:ext cx="0" cy="79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3"/>
          <p:cNvSpPr txBox="1">
            <a:spLocks/>
          </p:cNvSpPr>
          <p:nvPr/>
        </p:nvSpPr>
        <p:spPr>
          <a:xfrm>
            <a:off x="840377" y="4143087"/>
            <a:ext cx="2908662" cy="443070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1400" spc="-5" dirty="0">
                <a:solidFill>
                  <a:srgbClr val="0033CC"/>
                </a:solidFill>
                <a:latin typeface="Arial Rounded MT Bold" panose="020F0704030504030204" pitchFamily="34" charset="0"/>
              </a:rPr>
              <a:t>Cuando la máquina es sencilla y realiza su trabajo en un sólo paso</a:t>
            </a:r>
            <a:endParaRPr lang="es-CL" sz="1400" dirty="0">
              <a:latin typeface="Arial Rounded MT Bold" panose="020F0704030504030204" pitchFamily="34" charset="0"/>
            </a:endParaRPr>
          </a:p>
        </p:txBody>
      </p:sp>
      <p:sp>
        <p:nvSpPr>
          <p:cNvPr id="33" name="object 3"/>
          <p:cNvSpPr txBox="1">
            <a:spLocks/>
          </p:cNvSpPr>
          <p:nvPr/>
        </p:nvSpPr>
        <p:spPr>
          <a:xfrm>
            <a:off x="7074536" y="4467696"/>
            <a:ext cx="2908662" cy="658514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1400" spc="-5" dirty="0">
                <a:solidFill>
                  <a:srgbClr val="0033CC"/>
                </a:solidFill>
                <a:latin typeface="Arial Rounded MT Bold" panose="020F0704030504030204" pitchFamily="34" charset="0"/>
              </a:rPr>
              <a:t>Son aquellas que están compuestas por una o más máquinas simples.</a:t>
            </a:r>
            <a:endParaRPr lang="es-CL" sz="1400" dirty="0">
              <a:latin typeface="Arial Rounded MT Bold" panose="020F0704030504030204" pitchFamily="34" charset="0"/>
            </a:endParaRPr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8643256" y="3994810"/>
            <a:ext cx="0" cy="472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3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/>
          </p:cNvSpPr>
          <p:nvPr/>
        </p:nvSpPr>
        <p:spPr>
          <a:xfrm>
            <a:off x="0" y="759822"/>
            <a:ext cx="6315892" cy="689291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4400" spc="85" dirty="0">
                <a:solidFill>
                  <a:srgbClr val="0070C0"/>
                </a:solidFill>
                <a:latin typeface="Arial Rounded MT Bold" panose="020F0704030504030204" pitchFamily="34" charset="0"/>
                <a:cs typeface="Trebuchet MS"/>
              </a:rPr>
              <a:t>LAS</a:t>
            </a:r>
            <a:r>
              <a:rPr lang="es-CL" sz="4400" spc="-195" dirty="0">
                <a:solidFill>
                  <a:srgbClr val="0070C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CL" sz="4400" spc="30" dirty="0">
                <a:solidFill>
                  <a:srgbClr val="0070C0"/>
                </a:solidFill>
                <a:latin typeface="Arial Rounded MT Bold" panose="020F0704030504030204" pitchFamily="34" charset="0"/>
                <a:cs typeface="Trebuchet MS"/>
              </a:rPr>
              <a:t>MÁQUINAS</a:t>
            </a:r>
            <a:endParaRPr lang="es-CL" sz="4400" dirty="0">
              <a:solidFill>
                <a:srgbClr val="0070C0"/>
              </a:solidFill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492397" y="2187068"/>
            <a:ext cx="5274856" cy="2397579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106680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840"/>
              </a:spcBef>
              <a:tabLst>
                <a:tab pos="6269355" algn="l"/>
              </a:tabLst>
            </a:pPr>
            <a:r>
              <a:rPr lang="es-CL" sz="3100" b="1" spc="-5" dirty="0">
                <a:latin typeface="Arial Rounded MT Bold" panose="020F0704030504030204" pitchFamily="34" charset="0"/>
                <a:cs typeface="Arial"/>
              </a:rPr>
              <a:t>   </a:t>
            </a:r>
            <a:r>
              <a:rPr sz="3100" b="1" spc="-5" dirty="0">
                <a:latin typeface="Arial Rounded MT Bold" panose="020F0704030504030204" pitchFamily="34" charset="0"/>
                <a:cs typeface="Arial"/>
              </a:rPr>
              <a:t>Las </a:t>
            </a:r>
            <a:r>
              <a:rPr sz="3100" b="1" spc="-5" dirty="0" err="1">
                <a:latin typeface="Arial Rounded MT Bold" panose="020F0704030504030204" pitchFamily="34" charset="0"/>
                <a:cs typeface="Arial"/>
              </a:rPr>
              <a:t>máquinas</a:t>
            </a:r>
            <a:r>
              <a:rPr sz="3100" b="1" spc="5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3100" b="1" spc="-5" dirty="0" err="1">
                <a:latin typeface="Arial Rounded MT Bold" panose="020F0704030504030204" pitchFamily="34" charset="0"/>
                <a:cs typeface="Arial"/>
              </a:rPr>
              <a:t>existen</a:t>
            </a:r>
            <a:r>
              <a:rPr sz="3100" b="1" spc="-5" dirty="0">
                <a:latin typeface="Arial Rounded MT Bold" panose="020F0704030504030204" pitchFamily="34" charset="0"/>
                <a:cs typeface="Arial"/>
              </a:rPr>
              <a:t>  como respuesta a la necesidad del  hombre de facilitar el trabajo con  menos esfuerzo físico y en </a:t>
            </a:r>
            <a:r>
              <a:rPr sz="3100" b="1" spc="-5" dirty="0" err="1">
                <a:latin typeface="Arial Rounded MT Bold" panose="020F0704030504030204" pitchFamily="34" charset="0"/>
                <a:cs typeface="Arial"/>
              </a:rPr>
              <a:t>menos</a:t>
            </a:r>
            <a:r>
              <a:rPr sz="31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3100" b="1" spc="-5" dirty="0" err="1">
                <a:latin typeface="Arial Rounded MT Bold" panose="020F0704030504030204" pitchFamily="34" charset="0"/>
                <a:cs typeface="Arial"/>
              </a:rPr>
              <a:t>tiempo</a:t>
            </a:r>
            <a:r>
              <a:rPr sz="3100" b="1" spc="-5" dirty="0">
                <a:latin typeface="Arial Rounded MT Bold" panose="020F0704030504030204" pitchFamily="34" charset="0"/>
                <a:cs typeface="Arial"/>
              </a:rPr>
              <a:t>.</a:t>
            </a:r>
            <a:endParaRPr lang="es-CL" sz="3100" b="1" spc="-5" dirty="0">
              <a:latin typeface="Arial Rounded MT Bold" panose="020F0704030504030204" pitchFamily="34" charset="0"/>
              <a:cs typeface="Arial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253" y="2849532"/>
            <a:ext cx="6169295" cy="34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5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0" y="786871"/>
            <a:ext cx="10262689" cy="443070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800" spc="85" dirty="0">
                <a:latin typeface="Arial Rounded MT Bold" panose="020F0704030504030204" pitchFamily="34" charset="0"/>
                <a:cs typeface="Trebuchet MS"/>
              </a:rPr>
              <a:t>LAS </a:t>
            </a:r>
            <a:r>
              <a:rPr lang="es-MX" sz="2800" spc="35" dirty="0">
                <a:latin typeface="Arial Rounded MT Bold" panose="020F0704030504030204" pitchFamily="34" charset="0"/>
                <a:cs typeface="Trebuchet MS"/>
              </a:rPr>
              <a:t>MAQUINAS </a:t>
            </a:r>
            <a:r>
              <a:rPr lang="es-MX" sz="2800" spc="-85" dirty="0">
                <a:latin typeface="Arial Rounded MT Bold" panose="020F0704030504030204" pitchFamily="34" charset="0"/>
                <a:cs typeface="Trebuchet MS"/>
              </a:rPr>
              <a:t>FACILITAN </a:t>
            </a:r>
            <a:r>
              <a:rPr lang="es-MX" sz="2800" spc="-15" dirty="0">
                <a:latin typeface="Arial Rounded MT Bold" panose="020F0704030504030204" pitchFamily="34" charset="0"/>
                <a:cs typeface="Trebuchet MS"/>
              </a:rPr>
              <a:t>EL</a:t>
            </a:r>
            <a:r>
              <a:rPr lang="es-MX" sz="2800" spc="-635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-45" dirty="0">
                <a:latin typeface="Arial Rounded MT Bold" panose="020F0704030504030204" pitchFamily="34" charset="0"/>
                <a:cs typeface="Trebuchet MS"/>
              </a:rPr>
              <a:t>TRABAJO</a:t>
            </a:r>
            <a:endParaRPr lang="es-MX" sz="2800" dirty="0"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942340" y="1821882"/>
            <a:ext cx="3664494" cy="1610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540547" y="4024722"/>
            <a:ext cx="10937349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100"/>
              </a:spcBef>
              <a:tabLst>
                <a:tab pos="1064895" algn="l"/>
                <a:tab pos="1294130" algn="l"/>
              </a:tabLst>
            </a:pPr>
            <a:r>
              <a:rPr lang="es-CL" sz="2400" dirty="0">
                <a:latin typeface="Arial Rounded MT Bold" panose="020F0704030504030204" pitchFamily="34" charset="0"/>
                <a:cs typeface="Arial"/>
              </a:rPr>
              <a:t>Se necesitan muchas 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toneladas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 de 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materia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 prima (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madera</a:t>
            </a:r>
            <a:r>
              <a:rPr lang="es-CL" sz="2400" spc="-5" dirty="0">
                <a:latin typeface="Arial Rounded MT Bold" panose="020F0704030504030204" pitchFamily="34" charset="0"/>
                <a:cs typeface="Arial"/>
              </a:rPr>
              <a:t>) 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para 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construir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muebles</a:t>
            </a:r>
            <a:r>
              <a:rPr sz="2400" dirty="0">
                <a:latin typeface="Arial Rounded MT Bold" panose="020F0704030504030204" pitchFamily="34" charset="0"/>
                <a:cs typeface="Arial"/>
              </a:rPr>
              <a:t>, 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sillones </a:t>
            </a:r>
            <a:r>
              <a:rPr sz="2400" dirty="0">
                <a:latin typeface="Arial Rounded MT Bold" panose="020F0704030504030204" pitchFamily="34" charset="0"/>
                <a:cs typeface="Arial"/>
              </a:rPr>
              <a:t>y 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mesas  de</a:t>
            </a:r>
            <a:r>
              <a:rPr sz="2400" spc="-1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madera.	</a:t>
            </a:r>
            <a:endParaRPr lang="es-CL" sz="2400" spc="-5" dirty="0">
              <a:latin typeface="Arial Rounded MT Bold" panose="020F0704030504030204" pitchFamily="34" charset="0"/>
              <a:cs typeface="Arial"/>
            </a:endParaRPr>
          </a:p>
          <a:p>
            <a:pPr marL="12700" marR="5080" indent="62230">
              <a:lnSpc>
                <a:spcPct val="100000"/>
              </a:lnSpc>
              <a:spcBef>
                <a:spcPts val="100"/>
              </a:spcBef>
              <a:tabLst>
                <a:tab pos="1064895" algn="l"/>
                <a:tab pos="1294130" algn="l"/>
              </a:tabLst>
            </a:pP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Observa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ambas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ilustraciones</a:t>
            </a:r>
            <a:r>
              <a:rPr sz="2400" dirty="0">
                <a:latin typeface="Arial Rounded MT Bold" panose="020F0704030504030204" pitchFamily="34" charset="0"/>
                <a:cs typeface="Arial"/>
              </a:rPr>
              <a:t>,</a:t>
            </a:r>
            <a:r>
              <a:rPr lang="es-CL" sz="240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dirty="0">
                <a:latin typeface="Arial Rounded MT Bold" panose="020F0704030504030204" pitchFamily="34" charset="0"/>
                <a:cs typeface="Arial"/>
              </a:rPr>
              <a:t>¿ 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Cuál de estas </a:t>
            </a:r>
            <a:r>
              <a:rPr sz="2400" dirty="0">
                <a:latin typeface="Arial Rounded MT Bold" panose="020F0704030504030204" pitchFamily="34" charset="0"/>
                <a:cs typeface="Arial"/>
              </a:rPr>
              <a:t>dos  </a:t>
            </a:r>
            <a:r>
              <a:rPr sz="2400" spc="-10" dirty="0">
                <a:latin typeface="Arial Rounded MT Bold" panose="020F0704030504030204" pitchFamily="34" charset="0"/>
                <a:cs typeface="Arial"/>
              </a:rPr>
              <a:t>empresas </a:t>
            </a:r>
            <a:r>
              <a:rPr sz="2400" dirty="0">
                <a:latin typeface="Arial Rounded MT Bold" panose="020F0704030504030204" pitchFamily="34" charset="0"/>
                <a:cs typeface="Arial"/>
              </a:rPr>
              <a:t>podrá 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cumplir con </a:t>
            </a:r>
            <a:r>
              <a:rPr sz="2400" dirty="0">
                <a:latin typeface="Arial Rounded MT Bold" panose="020F0704030504030204" pitchFamily="34" charset="0"/>
                <a:cs typeface="Arial"/>
              </a:rPr>
              <a:t>el 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trabajo asignado en menos  tiempo? </a:t>
            </a:r>
            <a:r>
              <a:rPr sz="2400" dirty="0">
                <a:latin typeface="Arial Rounded MT Bold" panose="020F0704030504030204" pitchFamily="34" charset="0"/>
                <a:cs typeface="Arial"/>
              </a:rPr>
              <a:t>¿ 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Para cu</a:t>
            </a:r>
            <a:r>
              <a:rPr lang="es-CL" sz="2400" spc="-5" dirty="0">
                <a:latin typeface="Arial Rounded MT Bold" panose="020F0704030504030204" pitchFamily="34" charset="0"/>
                <a:cs typeface="Arial"/>
              </a:rPr>
              <a:t>á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l 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es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 m</a:t>
            </a:r>
            <a:r>
              <a:rPr lang="es-CL" sz="2400" spc="-5" dirty="0">
                <a:latin typeface="Arial Rounded MT Bold" panose="020F0704030504030204" pitchFamily="34" charset="0"/>
                <a:cs typeface="Arial"/>
              </a:rPr>
              <a:t>á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s f</a:t>
            </a:r>
            <a:r>
              <a:rPr lang="es-CL" sz="2400" spc="-5" dirty="0">
                <a:latin typeface="Arial Rounded MT Bold" panose="020F0704030504030204" pitchFamily="34" charset="0"/>
                <a:cs typeface="Arial"/>
              </a:rPr>
              <a:t>á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cil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 el trabajo? ¿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Por</a:t>
            </a:r>
            <a:r>
              <a:rPr sz="2400" spc="6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qu</a:t>
            </a:r>
            <a:r>
              <a:rPr lang="es-CL" sz="2400" spc="-5" dirty="0">
                <a:latin typeface="Arial Rounded MT Bold" panose="020F0704030504030204" pitchFamily="34" charset="0"/>
                <a:cs typeface="Arial"/>
              </a:rPr>
              <a:t>é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?</a:t>
            </a:r>
            <a:endParaRPr sz="2400" dirty="0"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6392091" y="1810517"/>
            <a:ext cx="4789714" cy="179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78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redondeado 19"/>
          <p:cNvSpPr/>
          <p:nvPr/>
        </p:nvSpPr>
        <p:spPr>
          <a:xfrm>
            <a:off x="7870796" y="4319450"/>
            <a:ext cx="2299063" cy="2315709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redondeado 18"/>
          <p:cNvSpPr/>
          <p:nvPr/>
        </p:nvSpPr>
        <p:spPr>
          <a:xfrm>
            <a:off x="4474119" y="4137763"/>
            <a:ext cx="2299063" cy="2497397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redondeado 17"/>
          <p:cNvSpPr/>
          <p:nvPr/>
        </p:nvSpPr>
        <p:spPr>
          <a:xfrm>
            <a:off x="844731" y="4319451"/>
            <a:ext cx="2299063" cy="2315709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object 3"/>
          <p:cNvSpPr txBox="1">
            <a:spLocks/>
          </p:cNvSpPr>
          <p:nvPr/>
        </p:nvSpPr>
        <p:spPr>
          <a:xfrm>
            <a:off x="1096805" y="1192803"/>
            <a:ext cx="3126740" cy="45212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2800" spc="-5" dirty="0">
                <a:solidFill>
                  <a:srgbClr val="0033CC"/>
                </a:solidFill>
                <a:latin typeface="Arial Rounded MT Bold" panose="020F0704030504030204" pitchFamily="34" charset="0"/>
              </a:rPr>
              <a:t>Máquinas</a:t>
            </a:r>
            <a:r>
              <a:rPr lang="es-CL" sz="2800" spc="-3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s-CL" sz="2800" spc="-5" dirty="0">
                <a:solidFill>
                  <a:srgbClr val="0033CC"/>
                </a:solidFill>
                <a:latin typeface="Arial Rounded MT Bold" panose="020F0704030504030204" pitchFamily="34" charset="0"/>
              </a:rPr>
              <a:t>Simples</a:t>
            </a:r>
            <a:endParaRPr lang="es-CL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8780206" y="5025307"/>
            <a:ext cx="936596" cy="841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1446425" y="5025307"/>
            <a:ext cx="1020673" cy="514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/>
          <p:cNvSpPr/>
          <p:nvPr/>
        </p:nvSpPr>
        <p:spPr>
          <a:xfrm>
            <a:off x="4773325" y="4646611"/>
            <a:ext cx="1700654" cy="1303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/>
          <p:nvPr/>
        </p:nvSpPr>
        <p:spPr>
          <a:xfrm>
            <a:off x="5419910" y="5621753"/>
            <a:ext cx="335114" cy="1013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7998417" y="5621753"/>
            <a:ext cx="1049807" cy="940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1250785" y="5446059"/>
            <a:ext cx="1216313" cy="1319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6"/>
          <p:cNvSpPr txBox="1"/>
          <p:nvPr/>
        </p:nvSpPr>
        <p:spPr>
          <a:xfrm>
            <a:off x="995664" y="3416248"/>
            <a:ext cx="10502328" cy="448841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30"/>
              </a:spcBef>
            </a:pPr>
            <a:r>
              <a:rPr sz="2400" spc="-5" dirty="0">
                <a:latin typeface="Arial Rounded MT Bold" panose="020F0704030504030204" pitchFamily="34" charset="0"/>
                <a:cs typeface="Arial"/>
              </a:rPr>
              <a:t>Las máquinas simples se </a:t>
            </a:r>
            <a:r>
              <a:rPr sz="2400" spc="-10" dirty="0">
                <a:latin typeface="Arial Rounded MT Bold" panose="020F0704030504030204" pitchFamily="34" charset="0"/>
                <a:cs typeface="Arial"/>
              </a:rPr>
              <a:t>pueden </a:t>
            </a:r>
            <a:r>
              <a:rPr sz="2400" spc="-5" dirty="0">
                <a:latin typeface="Arial Rounded MT Bold" panose="020F0704030504030204" pitchFamily="34" charset="0"/>
                <a:cs typeface="Arial"/>
              </a:rPr>
              <a:t>clasificar en </a:t>
            </a:r>
            <a:r>
              <a:rPr sz="2400" dirty="0">
                <a:latin typeface="Arial Rounded MT Bold" panose="020F0704030504030204" pitchFamily="34" charset="0"/>
                <a:cs typeface="Arial"/>
              </a:rPr>
              <a:t>tres 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grandes</a:t>
            </a:r>
            <a:r>
              <a:rPr sz="2400" spc="11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spc="-5" dirty="0" err="1">
                <a:latin typeface="Arial Rounded MT Bold" panose="020F0704030504030204" pitchFamily="34" charset="0"/>
                <a:cs typeface="Arial"/>
              </a:rPr>
              <a:t>grupos</a:t>
            </a:r>
            <a:r>
              <a:rPr sz="2400" spc="-10" dirty="0">
                <a:latin typeface="Arial Rounded MT Bold" panose="020F0704030504030204" pitchFamily="34" charset="0"/>
                <a:cs typeface="Arial"/>
              </a:rPr>
              <a:t>:</a:t>
            </a:r>
            <a:endParaRPr sz="2400" dirty="0"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0" y="302611"/>
            <a:ext cx="10049691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Arial Rounded MT Bold" panose="020F0704030504030204" pitchFamily="34" charset="0"/>
              </a:rPr>
              <a:t>MÁQUINAS TRANSFORMADORAS DE FUERZAS</a:t>
            </a:r>
          </a:p>
        </p:txBody>
      </p:sp>
      <p:sp>
        <p:nvSpPr>
          <p:cNvPr id="14" name="object 3"/>
          <p:cNvSpPr txBox="1">
            <a:spLocks/>
          </p:cNvSpPr>
          <p:nvPr/>
        </p:nvSpPr>
        <p:spPr>
          <a:xfrm>
            <a:off x="995664" y="1836012"/>
            <a:ext cx="9553778" cy="130484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s-CL" sz="2800" spc="-5" dirty="0">
                <a:solidFill>
                  <a:srgbClr val="0033CC"/>
                </a:solidFill>
                <a:latin typeface="Arial Rounded MT Bold" panose="020F0704030504030204" pitchFamily="34" charset="0"/>
              </a:rPr>
              <a:t>Cuando la máquina es sencilla y realiza su trabajo en un sólo paso, nos encontramos ante una máquina simple.</a:t>
            </a:r>
            <a:endParaRPr lang="es-CL" sz="2800" dirty="0">
              <a:latin typeface="Arial Rounded MT Bold" panose="020F0704030504030204" pitchFamily="34" charset="0"/>
            </a:endParaRPr>
          </a:p>
        </p:txBody>
      </p:sp>
      <p:sp>
        <p:nvSpPr>
          <p:cNvPr id="15" name="object 3"/>
          <p:cNvSpPr txBox="1">
            <a:spLocks/>
          </p:cNvSpPr>
          <p:nvPr/>
        </p:nvSpPr>
        <p:spPr>
          <a:xfrm>
            <a:off x="579053" y="4517361"/>
            <a:ext cx="2755415" cy="45212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2800" spc="-5" dirty="0">
                <a:solidFill>
                  <a:srgbClr val="0033CC"/>
                </a:solidFill>
                <a:latin typeface="Arial Rounded MT Bold" panose="020F0704030504030204" pitchFamily="34" charset="0"/>
              </a:rPr>
              <a:t>PALANCA</a:t>
            </a:r>
            <a:endParaRPr lang="es-CL" sz="2800" dirty="0">
              <a:latin typeface="Arial Rounded MT Bold" panose="020F0704030504030204" pitchFamily="34" charset="0"/>
            </a:endParaRPr>
          </a:p>
        </p:txBody>
      </p:sp>
      <p:sp>
        <p:nvSpPr>
          <p:cNvPr id="16" name="object 3"/>
          <p:cNvSpPr txBox="1">
            <a:spLocks/>
          </p:cNvSpPr>
          <p:nvPr/>
        </p:nvSpPr>
        <p:spPr>
          <a:xfrm>
            <a:off x="4245944" y="4095524"/>
            <a:ext cx="2755415" cy="87395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2800" spc="-5" dirty="0">
                <a:solidFill>
                  <a:srgbClr val="0033CC"/>
                </a:solidFill>
                <a:latin typeface="Arial Rounded MT Bold" panose="020F0704030504030204" pitchFamily="34" charset="0"/>
              </a:rPr>
              <a:t>PLANO INCLINADO</a:t>
            </a:r>
            <a:endParaRPr lang="es-CL" sz="2800" dirty="0">
              <a:latin typeface="Arial Rounded MT Bold" panose="020F0704030504030204" pitchFamily="34" charset="0"/>
            </a:endParaRPr>
          </a:p>
        </p:txBody>
      </p:sp>
      <p:sp>
        <p:nvSpPr>
          <p:cNvPr id="17" name="object 3"/>
          <p:cNvSpPr txBox="1">
            <a:spLocks/>
          </p:cNvSpPr>
          <p:nvPr/>
        </p:nvSpPr>
        <p:spPr>
          <a:xfrm>
            <a:off x="7870796" y="4488549"/>
            <a:ext cx="2755415" cy="45212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2800" spc="-5" dirty="0">
                <a:solidFill>
                  <a:srgbClr val="0033CC"/>
                </a:solidFill>
                <a:latin typeface="Arial Rounded MT Bold" panose="020F0704030504030204" pitchFamily="34" charset="0"/>
              </a:rPr>
              <a:t>RUEDA</a:t>
            </a:r>
            <a:endParaRPr lang="es-CL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8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8443" y="2427696"/>
            <a:ext cx="383958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La </a:t>
            </a:r>
            <a:r>
              <a:rPr sz="32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rueda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, </a:t>
            </a:r>
            <a:r>
              <a:rPr sz="32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la  palanca, la  polea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, </a:t>
            </a:r>
            <a:r>
              <a:rPr sz="32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el  tornillo,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el  </a:t>
            </a:r>
            <a:r>
              <a:rPr sz="32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plano  inclinado,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y</a:t>
            </a:r>
            <a:r>
              <a:rPr sz="3200" b="1" spc="-5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la  </a:t>
            </a:r>
            <a:r>
              <a:rPr sz="32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cuña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son  algunas  máquinas  simples.</a:t>
            </a:r>
            <a:endParaRPr sz="3200" dirty="0"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9040" y="2654119"/>
            <a:ext cx="2945964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lang="es-CL" sz="3200" b="1" spc="-5" dirty="0">
                <a:latin typeface="Arial Rounded MT Bold" panose="020F0704030504030204" pitchFamily="34" charset="0"/>
                <a:cs typeface="Arial"/>
              </a:rPr>
              <a:t>  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La </a:t>
            </a:r>
            <a:r>
              <a:rPr sz="32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palanca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y el  </a:t>
            </a:r>
            <a:r>
              <a:rPr sz="32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plano</a:t>
            </a:r>
            <a:r>
              <a:rPr sz="3200" b="1" spc="-65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inclinado 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son las más  simples de  todas</a:t>
            </a:r>
            <a:r>
              <a:rPr sz="3200" b="1" spc="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3200" b="1" spc="-5" dirty="0">
                <a:latin typeface="Arial Rounded MT Bold" panose="020F0704030504030204" pitchFamily="34" charset="0"/>
                <a:cs typeface="Arial"/>
              </a:rPr>
              <a:t>ellas.</a:t>
            </a:r>
            <a:endParaRPr sz="3200" dirty="0"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621066"/>
            <a:ext cx="6797547" cy="44307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85" dirty="0">
                <a:latin typeface="Arial Rounded MT Bold" panose="020F0704030504030204" pitchFamily="34" charset="0"/>
                <a:cs typeface="Trebuchet MS"/>
              </a:rPr>
              <a:t>LAS </a:t>
            </a:r>
            <a:r>
              <a:rPr sz="2800" spc="30" dirty="0">
                <a:latin typeface="Arial Rounded MT Bold" panose="020F0704030504030204" pitchFamily="34" charset="0"/>
                <a:cs typeface="Trebuchet MS"/>
              </a:rPr>
              <a:t>M</a:t>
            </a:r>
            <a:r>
              <a:rPr lang="es-CL" sz="2800" spc="30" dirty="0">
                <a:latin typeface="Arial Rounded MT Bold" panose="020F0704030504030204" pitchFamily="34" charset="0"/>
                <a:cs typeface="Trebuchet MS"/>
              </a:rPr>
              <a:t>Á</a:t>
            </a:r>
            <a:r>
              <a:rPr sz="2800" spc="30" dirty="0">
                <a:latin typeface="Arial Rounded MT Bold" panose="020F0704030504030204" pitchFamily="34" charset="0"/>
                <a:cs typeface="Trebuchet MS"/>
              </a:rPr>
              <a:t>QUINAS </a:t>
            </a:r>
            <a:r>
              <a:rPr sz="2800" spc="110" dirty="0">
                <a:latin typeface="Arial Rounded MT Bold" panose="020F0704030504030204" pitchFamily="34" charset="0"/>
                <a:cs typeface="Trebuchet MS"/>
              </a:rPr>
              <a:t>SIMPLES</a:t>
            </a:r>
            <a:r>
              <a:rPr lang="es-CL" sz="2800" spc="110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800" spc="-585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800" spc="-50" dirty="0">
                <a:latin typeface="Arial Rounded MT Bold" panose="020F0704030504030204" pitchFamily="34" charset="0"/>
                <a:cs typeface="Trebuchet MS"/>
              </a:rPr>
              <a:t>SON:</a:t>
            </a:r>
            <a:endParaRPr sz="2800" dirty="0">
              <a:latin typeface="Arial Rounded MT Bold" panose="020F070403050403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0918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0" y="455945"/>
            <a:ext cx="9905637" cy="44307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2800" spc="60" dirty="0">
                <a:latin typeface="Arial Rounded MT Bold" panose="020F0704030504030204" pitchFamily="34" charset="0"/>
                <a:cs typeface="Trebuchet MS"/>
              </a:rPr>
              <a:t>¿CUÁLES </a:t>
            </a:r>
            <a:r>
              <a:rPr lang="es-CL" sz="2800" spc="-20" dirty="0">
                <a:latin typeface="Arial Rounded MT Bold" panose="020F0704030504030204" pitchFamily="34" charset="0"/>
                <a:cs typeface="Trebuchet MS"/>
              </a:rPr>
              <a:t>FUERON </a:t>
            </a:r>
            <a:r>
              <a:rPr lang="es-CL" sz="2800" spc="90" dirty="0">
                <a:latin typeface="Arial Rounded MT Bold" panose="020F0704030504030204" pitchFamily="34" charset="0"/>
                <a:cs typeface="Trebuchet MS"/>
              </a:rPr>
              <a:t>LAS</a:t>
            </a:r>
            <a:r>
              <a:rPr lang="es-CL" sz="2800" spc="-515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CL" sz="2800" spc="145" dirty="0">
                <a:latin typeface="Arial Rounded MT Bold" panose="020F0704030504030204" pitchFamily="34" charset="0"/>
                <a:cs typeface="Trebuchet MS"/>
              </a:rPr>
              <a:t>PRIMERAS?</a:t>
            </a:r>
            <a:endParaRPr lang="es-CL" sz="2800" dirty="0"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759" y="1473530"/>
            <a:ext cx="6472806" cy="434965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90"/>
              </a:spcBef>
            </a:pPr>
            <a:r>
              <a:rPr sz="2400" b="1" spc="-5" dirty="0">
                <a:latin typeface="Arial Rounded MT Bold" panose="020F0704030504030204" pitchFamily="34" charset="0"/>
                <a:cs typeface="Arial"/>
              </a:rPr>
              <a:t>Las </a:t>
            </a:r>
            <a:r>
              <a:rPr sz="2400" b="1" dirty="0">
                <a:latin typeface="Arial Rounded MT Bold" panose="020F0704030504030204" pitchFamily="34" charset="0"/>
                <a:cs typeface="Arial"/>
              </a:rPr>
              <a:t>primeras </a:t>
            </a:r>
            <a:r>
              <a:rPr sz="2400" b="1" dirty="0" err="1">
                <a:latin typeface="Arial Rounded MT Bold" panose="020F0704030504030204" pitchFamily="34" charset="0"/>
                <a:cs typeface="Arial"/>
              </a:rPr>
              <a:t>máquinas</a:t>
            </a:r>
            <a:r>
              <a:rPr sz="2400" b="1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b="1" spc="-5" dirty="0" err="1">
                <a:latin typeface="Arial Rounded MT Bold" panose="020F0704030504030204" pitchFamily="34" charset="0"/>
                <a:cs typeface="Arial"/>
              </a:rPr>
              <a:t>eran</a:t>
            </a:r>
            <a:r>
              <a:rPr sz="24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b="1" spc="-5" dirty="0" err="1">
                <a:latin typeface="Arial Rounded MT Bold" panose="020F0704030504030204" pitchFamily="34" charset="0"/>
                <a:cs typeface="Arial"/>
              </a:rPr>
              <a:t>sencillos</a:t>
            </a:r>
            <a:r>
              <a:rPr lang="es-CL" sz="24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b="1" spc="-5" dirty="0" err="1">
                <a:latin typeface="Arial Rounded MT Bold" panose="020F0704030504030204" pitchFamily="34" charset="0"/>
                <a:cs typeface="Arial"/>
              </a:rPr>
              <a:t>sistemas</a:t>
            </a:r>
            <a:r>
              <a:rPr sz="2400" b="1" spc="-5" dirty="0">
                <a:latin typeface="Arial Rounded MT Bold" panose="020F0704030504030204" pitchFamily="34" charset="0"/>
                <a:cs typeface="Arial"/>
              </a:rPr>
              <a:t>  que </a:t>
            </a:r>
            <a:r>
              <a:rPr sz="2400" b="1" dirty="0">
                <a:latin typeface="Arial Rounded MT Bold" panose="020F0704030504030204" pitchFamily="34" charset="0"/>
                <a:cs typeface="Arial"/>
              </a:rPr>
              <a:t>facilitaron </a:t>
            </a:r>
            <a:r>
              <a:rPr sz="2400" b="1" spc="-5" dirty="0">
                <a:latin typeface="Arial Rounded MT Bold" panose="020F0704030504030204" pitchFamily="34" charset="0"/>
                <a:cs typeface="Arial"/>
              </a:rPr>
              <a:t>a</a:t>
            </a:r>
            <a:r>
              <a:rPr sz="2400" b="1" spc="-9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b="1" spc="-5" dirty="0">
                <a:latin typeface="Arial Rounded MT Bold" panose="020F0704030504030204" pitchFamily="34" charset="0"/>
                <a:cs typeface="Arial"/>
              </a:rPr>
              <a:t>hombres  y mujeres sus labores,  hoy son</a:t>
            </a:r>
            <a:r>
              <a:rPr sz="2400" b="1" spc="-4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b="1" spc="-5" dirty="0">
                <a:latin typeface="Arial Rounded MT Bold" panose="020F0704030504030204" pitchFamily="34" charset="0"/>
                <a:cs typeface="Arial"/>
              </a:rPr>
              <a:t>conocidas</a:t>
            </a:r>
            <a:endParaRPr sz="2400" dirty="0">
              <a:latin typeface="Arial Rounded MT Bold" panose="020F0704030504030204" pitchFamily="34" charset="0"/>
              <a:cs typeface="Arial"/>
            </a:endParaRPr>
          </a:p>
          <a:p>
            <a:pPr marL="355600">
              <a:lnSpc>
                <a:spcPts val="2595"/>
              </a:lnSpc>
            </a:pPr>
            <a:r>
              <a:rPr sz="2400" b="1" spc="-5" dirty="0">
                <a:latin typeface="Arial Rounded MT Bold" panose="020F0704030504030204" pitchFamily="34" charset="0"/>
                <a:cs typeface="Arial"/>
              </a:rPr>
              <a:t>como máquinas</a:t>
            </a:r>
            <a:r>
              <a:rPr sz="2400" b="1" spc="-5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b="1" dirty="0">
                <a:latin typeface="Arial Rounded MT Bold" panose="020F0704030504030204" pitchFamily="34" charset="0"/>
                <a:cs typeface="Arial"/>
              </a:rPr>
              <a:t>simples.</a:t>
            </a:r>
            <a:endParaRPr lang="es-CL" sz="2400" b="1" dirty="0">
              <a:latin typeface="Arial Rounded MT Bold" panose="020F0704030504030204" pitchFamily="34" charset="0"/>
              <a:cs typeface="Arial"/>
            </a:endParaRPr>
          </a:p>
          <a:p>
            <a:pPr marL="355600">
              <a:lnSpc>
                <a:spcPts val="2595"/>
              </a:lnSpc>
            </a:pPr>
            <a:endParaRPr lang="es-CL" sz="2400" b="1" dirty="0">
              <a:latin typeface="Arial Rounded MT Bold" panose="020F0704030504030204" pitchFamily="34" charset="0"/>
              <a:cs typeface="Arial"/>
            </a:endParaRPr>
          </a:p>
          <a:p>
            <a:pPr marL="355600">
              <a:lnSpc>
                <a:spcPts val="2595"/>
              </a:lnSpc>
            </a:pPr>
            <a:endParaRPr sz="2400" dirty="0">
              <a:latin typeface="Arial Rounded MT Bold" panose="020F0704030504030204" pitchFamily="34" charset="0"/>
              <a:cs typeface="Arial"/>
            </a:endParaRPr>
          </a:p>
          <a:p>
            <a:pPr marL="355600" marR="161925" indent="-342900">
              <a:lnSpc>
                <a:spcPct val="90000"/>
              </a:lnSpc>
              <a:spcBef>
                <a:spcPts val="790"/>
              </a:spcBef>
              <a:tabLst>
                <a:tab pos="3175000" algn="l"/>
              </a:tabLst>
            </a:pPr>
            <a:r>
              <a:rPr sz="2400" b="1" spc="-5" dirty="0">
                <a:latin typeface="Arial Rounded MT Bold" panose="020F0704030504030204" pitchFamily="34" charset="0"/>
                <a:cs typeface="Arial"/>
              </a:rPr>
              <a:t>La rueda, la palanca, la  polea simple, el </a:t>
            </a:r>
            <a:r>
              <a:rPr sz="2400" b="1" dirty="0">
                <a:latin typeface="Arial Rounded MT Bold" panose="020F0704030504030204" pitchFamily="34" charset="0"/>
                <a:cs typeface="Arial"/>
              </a:rPr>
              <a:t>tornillo,  </a:t>
            </a:r>
            <a:r>
              <a:rPr sz="2400" b="1" spc="-5" dirty="0">
                <a:latin typeface="Arial Rounded MT Bold" panose="020F0704030504030204" pitchFamily="34" charset="0"/>
                <a:cs typeface="Arial"/>
              </a:rPr>
              <a:t>el</a:t>
            </a:r>
            <a:r>
              <a:rPr sz="2400" b="1" spc="-1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b="1" dirty="0" err="1">
                <a:latin typeface="Arial Rounded MT Bold" panose="020F0704030504030204" pitchFamily="34" charset="0"/>
                <a:cs typeface="Arial"/>
              </a:rPr>
              <a:t>plano</a:t>
            </a:r>
            <a:r>
              <a:rPr sz="2400" b="1" spc="-1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b="1" spc="-5" dirty="0" err="1">
                <a:latin typeface="Arial Rounded MT Bold" panose="020F0704030504030204" pitchFamily="34" charset="0"/>
                <a:cs typeface="Arial"/>
              </a:rPr>
              <a:t>inclinado</a:t>
            </a:r>
            <a:r>
              <a:rPr lang="es-CL" sz="24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b="1" dirty="0">
                <a:latin typeface="Arial Rounded MT Bold" panose="020F0704030504030204" pitchFamily="34" charset="0"/>
                <a:cs typeface="Arial"/>
              </a:rPr>
              <a:t>y la</a:t>
            </a:r>
            <a:r>
              <a:rPr sz="2400" b="1" spc="-17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400" b="1" spc="-5" dirty="0">
                <a:latin typeface="Arial Rounded MT Bold" panose="020F0704030504030204" pitchFamily="34" charset="0"/>
                <a:cs typeface="Arial"/>
              </a:rPr>
              <a:t>cuña  son algunas máquinas  simples. </a:t>
            </a:r>
            <a:endParaRPr lang="es-CL" sz="2400" b="1" spc="-5" dirty="0">
              <a:latin typeface="Arial Rounded MT Bold" panose="020F0704030504030204" pitchFamily="34" charset="0"/>
              <a:cs typeface="Arial"/>
            </a:endParaRPr>
          </a:p>
          <a:p>
            <a:pPr marL="355600" marR="161925" indent="-342900">
              <a:lnSpc>
                <a:spcPct val="90000"/>
              </a:lnSpc>
              <a:spcBef>
                <a:spcPts val="790"/>
              </a:spcBef>
              <a:tabLst>
                <a:tab pos="3175000" algn="l"/>
              </a:tabLst>
            </a:pPr>
            <a:endParaRPr lang="es-CL" sz="2400" b="1" spc="-5" dirty="0">
              <a:latin typeface="Arial Rounded MT Bold" panose="020F0704030504030204" pitchFamily="34" charset="0"/>
              <a:cs typeface="Arial"/>
            </a:endParaRPr>
          </a:p>
          <a:p>
            <a:pPr marL="355600" marR="161925" indent="-342900">
              <a:lnSpc>
                <a:spcPct val="90000"/>
              </a:lnSpc>
              <a:spcBef>
                <a:spcPts val="790"/>
              </a:spcBef>
              <a:tabLst>
                <a:tab pos="3175000" algn="l"/>
              </a:tabLst>
            </a:pPr>
            <a:r>
              <a:rPr sz="2400" b="1" spc="-5" dirty="0">
                <a:latin typeface="Arial Rounded MT Bold" panose="020F0704030504030204" pitchFamily="34" charset="0"/>
                <a:cs typeface="Arial"/>
              </a:rPr>
              <a:t>La palanca y el  plano inclinado son las  más simples de todas  </a:t>
            </a:r>
            <a:r>
              <a:rPr sz="2400" b="1" dirty="0">
                <a:latin typeface="Arial Rounded MT Bold" panose="020F0704030504030204" pitchFamily="34" charset="0"/>
                <a:cs typeface="Arial"/>
              </a:rPr>
              <a:t>ellas.</a:t>
            </a:r>
            <a:endParaRPr sz="2400" dirty="0"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42711" y="1290650"/>
            <a:ext cx="4035552" cy="1946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0" y="3789098"/>
            <a:ext cx="3958263" cy="2452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67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0" y="569157"/>
            <a:ext cx="9626963" cy="44307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800" spc="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LA</a:t>
            </a:r>
            <a:r>
              <a:rPr lang="es-MX" sz="2800" spc="-15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-4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RUEDA:</a:t>
            </a:r>
            <a:r>
              <a:rPr lang="es-MX" sz="2800" spc="-15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-5" dirty="0">
                <a:latin typeface="Arial Rounded MT Bold" panose="020F0704030504030204" pitchFamily="34" charset="0"/>
                <a:cs typeface="Trebuchet MS"/>
              </a:rPr>
              <a:t>MUEVE</a:t>
            </a:r>
            <a:r>
              <a:rPr lang="es-MX" sz="2800" spc="-170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-60" dirty="0">
                <a:latin typeface="Arial Rounded MT Bold" panose="020F0704030504030204" pitchFamily="34" charset="0"/>
                <a:cs typeface="Trebuchet MS"/>
              </a:rPr>
              <a:t>OBJETOS</a:t>
            </a:r>
            <a:r>
              <a:rPr lang="es-MX" sz="2800" spc="-180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-80" dirty="0">
                <a:latin typeface="Arial Rounded MT Bold" panose="020F0704030504030204" pitchFamily="34" charset="0"/>
                <a:cs typeface="Trebuchet MS"/>
              </a:rPr>
              <a:t>Y</a:t>
            </a:r>
            <a:r>
              <a:rPr lang="es-MX" sz="2800" spc="-155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30" dirty="0">
                <a:latin typeface="Arial Rounded MT Bold" panose="020F0704030504030204" pitchFamily="34" charset="0"/>
                <a:cs typeface="Trebuchet MS"/>
              </a:rPr>
              <a:t>LOS</a:t>
            </a:r>
            <a:r>
              <a:rPr lang="es-MX" sz="2800" spc="-135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-35" dirty="0">
                <a:latin typeface="Arial Rounded MT Bold" panose="020F0704030504030204" pitchFamily="34" charset="0"/>
                <a:cs typeface="Trebuchet MS"/>
              </a:rPr>
              <a:t>HACE</a:t>
            </a:r>
            <a:r>
              <a:rPr lang="es-MX" sz="2800" spc="-145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45" dirty="0">
                <a:latin typeface="Arial Rounded MT Bold" panose="020F0704030504030204" pitchFamily="34" charset="0"/>
                <a:cs typeface="Trebuchet MS"/>
              </a:rPr>
              <a:t>GIRAR</a:t>
            </a:r>
            <a:endParaRPr lang="es-MX" sz="2800" dirty="0"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6024" y="1965559"/>
            <a:ext cx="3849187" cy="3857898"/>
          </a:xfrm>
          <a:prstGeom prst="rect">
            <a:avLst/>
          </a:prstGeom>
          <a:blipFill>
            <a:blip r:embed="rId2" cstate="print"/>
            <a:srcRect/>
            <a:stretch>
              <a:fillRect l="-1538" t="-27309" r="-98462" b="-692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uadroTexto 3"/>
          <p:cNvSpPr txBox="1"/>
          <p:nvPr/>
        </p:nvSpPr>
        <p:spPr>
          <a:xfrm>
            <a:off x="4972594" y="2037805"/>
            <a:ext cx="6209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 Rounded MT Bold" panose="020F0704030504030204" pitchFamily="34" charset="0"/>
              </a:rPr>
              <a:t>LA RUEDA es una máquina simple y también un componente de las máquinas complejas.</a:t>
            </a:r>
          </a:p>
          <a:p>
            <a:endParaRPr lang="es-CL" sz="2400" dirty="0">
              <a:latin typeface="Arial Rounded MT Bold" panose="020F0704030504030204" pitchFamily="34" charset="0"/>
            </a:endParaRPr>
          </a:p>
          <a:p>
            <a:r>
              <a:rPr lang="es-CL" sz="2400" dirty="0">
                <a:latin typeface="Arial Rounded MT Bold" panose="020F0704030504030204" pitchFamily="34" charset="0"/>
              </a:rPr>
              <a:t>Consiste en una pieza circular que gira en torno a un eje.</a:t>
            </a:r>
          </a:p>
          <a:p>
            <a:endParaRPr lang="es-CL" sz="2400" dirty="0">
              <a:latin typeface="Arial Rounded MT Bold" panose="020F0704030504030204" pitchFamily="34" charset="0"/>
            </a:endParaRPr>
          </a:p>
          <a:p>
            <a:r>
              <a:rPr lang="es-CL" sz="2400" dirty="0">
                <a:latin typeface="Arial Rounded MT Bold" panose="020F0704030504030204" pitchFamily="34" charset="0"/>
              </a:rPr>
              <a:t>Las ruedas se emplean en la mayoría de los vehículos que se desplazan por tierra.</a:t>
            </a:r>
          </a:p>
        </p:txBody>
      </p:sp>
    </p:spTree>
    <p:extLst>
      <p:ext uri="{BB962C8B-B14F-4D97-AF65-F5344CB8AC3E}">
        <p14:creationId xmlns:p14="http://schemas.microsoft.com/office/powerpoint/2010/main" val="81079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0" y="510322"/>
            <a:ext cx="10763794" cy="44307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800" spc="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LA</a:t>
            </a:r>
            <a:r>
              <a:rPr lang="es-MX" sz="2800" spc="-14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PALANCA</a:t>
            </a:r>
            <a:r>
              <a:rPr lang="es-MX" sz="2800" spc="-125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35" dirty="0">
                <a:latin typeface="Arial Rounded MT Bold" panose="020F0704030504030204" pitchFamily="34" charset="0"/>
                <a:cs typeface="Trebuchet MS"/>
              </a:rPr>
              <a:t>SIRVE</a:t>
            </a:r>
            <a:r>
              <a:rPr lang="es-MX" sz="2800" spc="-130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45" dirty="0">
                <a:latin typeface="Arial Rounded MT Bold" panose="020F0704030504030204" pitchFamily="34" charset="0"/>
                <a:cs typeface="Trebuchet MS"/>
              </a:rPr>
              <a:t>PARA</a:t>
            </a:r>
            <a:r>
              <a:rPr lang="es-MX" sz="2800" spc="-130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25" dirty="0">
                <a:latin typeface="Arial Rounded MT Bold" panose="020F0704030504030204" pitchFamily="34" charset="0"/>
                <a:cs typeface="Trebuchet MS"/>
              </a:rPr>
              <a:t>MOVER</a:t>
            </a:r>
            <a:r>
              <a:rPr lang="es-MX" sz="2800" spc="-120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-55" dirty="0">
                <a:latin typeface="Arial Rounded MT Bold" panose="020F0704030504030204" pitchFamily="34" charset="0"/>
                <a:cs typeface="Trebuchet MS"/>
              </a:rPr>
              <a:t>OBJETOS</a:t>
            </a:r>
            <a:r>
              <a:rPr lang="es-MX" sz="2800" spc="-100" dirty="0">
                <a:latin typeface="Arial Rounded MT Bold" panose="020F0704030504030204" pitchFamily="34" charset="0"/>
                <a:cs typeface="Trebuchet MS"/>
              </a:rPr>
              <a:t> </a:t>
            </a:r>
            <a:r>
              <a:rPr lang="es-MX" sz="2800" spc="75" dirty="0">
                <a:latin typeface="Arial Rounded MT Bold" panose="020F0704030504030204" pitchFamily="34" charset="0"/>
                <a:cs typeface="Trebuchet MS"/>
              </a:rPr>
              <a:t>PESADOS</a:t>
            </a:r>
            <a:endParaRPr lang="es-MX" sz="2800" dirty="0"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191" y="3882357"/>
            <a:ext cx="10994209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7057390" algn="l"/>
              </a:tabLst>
            </a:pPr>
            <a:r>
              <a:rPr lang="es-CL" sz="2800" b="1" dirty="0">
                <a:latin typeface="Arial Rounded MT Bold" panose="020F0704030504030204" pitchFamily="34" charset="0"/>
                <a:cs typeface="Arial"/>
              </a:rPr>
              <a:t>    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U</a:t>
            </a:r>
            <a:r>
              <a:rPr sz="2800" b="1" spc="-10" dirty="0">
                <a:latin typeface="Arial Rounded MT Bold" panose="020F0704030504030204" pitchFamily="34" charset="0"/>
                <a:cs typeface="Arial"/>
              </a:rPr>
              <a:t>n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a</a:t>
            </a:r>
            <a:r>
              <a:rPr sz="2800" b="1" spc="-1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p</a:t>
            </a:r>
            <a:r>
              <a:rPr sz="2800" b="1" spc="-10" dirty="0">
                <a:latin typeface="Arial Rounded MT Bold" panose="020F0704030504030204" pitchFamily="34" charset="0"/>
                <a:cs typeface="Arial"/>
              </a:rPr>
              <a:t>a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lanca</a:t>
            </a:r>
            <a:r>
              <a:rPr sz="2800" b="1" spc="-1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es una</a:t>
            </a:r>
            <a:r>
              <a:rPr sz="2800" b="1" spc="-1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barra metálica</a:t>
            </a:r>
            <a:r>
              <a:rPr sz="2800" b="1" spc="-1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o</a:t>
            </a:r>
            <a:r>
              <a:rPr sz="2800" b="1" spc="-1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de</a:t>
            </a:r>
            <a:r>
              <a:rPr sz="2800" b="1" spc="-1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dirty="0" err="1">
                <a:latin typeface="Arial Rounded MT Bold" panose="020F0704030504030204" pitchFamily="34" charset="0"/>
                <a:cs typeface="Arial"/>
              </a:rPr>
              <a:t>madera</a:t>
            </a:r>
            <a:r>
              <a:rPr lang="es-CL" sz="2800" b="1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spc="-5" dirty="0">
                <a:latin typeface="Arial Rounded MT Bold" panose="020F0704030504030204" pitchFamily="34" charset="0"/>
                <a:cs typeface="Arial"/>
              </a:rPr>
              <a:t>que  se coloca </a:t>
            </a:r>
            <a:r>
              <a:rPr sz="2800" b="1" spc="-5" dirty="0" err="1">
                <a:latin typeface="Arial Rounded MT Bold" panose="020F0704030504030204" pitchFamily="34" charset="0"/>
                <a:cs typeface="Arial"/>
              </a:rPr>
              <a:t>sobre</a:t>
            </a:r>
            <a:r>
              <a:rPr sz="28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un punto </a:t>
            </a:r>
            <a:r>
              <a:rPr sz="2800" b="1" spc="-5" dirty="0">
                <a:latin typeface="Arial Rounded MT Bold" panose="020F0704030504030204" pitchFamily="34" charset="0"/>
                <a:cs typeface="Arial"/>
              </a:rPr>
              <a:t>de </a:t>
            </a:r>
            <a:r>
              <a:rPr sz="2800" b="1" spc="-10" dirty="0">
                <a:latin typeface="Arial Rounded MT Bold" panose="020F0704030504030204" pitchFamily="34" charset="0"/>
                <a:cs typeface="Arial"/>
              </a:rPr>
              <a:t>apoyo </a:t>
            </a:r>
            <a:r>
              <a:rPr sz="2800" b="1" spc="-5" dirty="0">
                <a:latin typeface="Arial Rounded MT Bold" panose="020F0704030504030204" pitchFamily="34" charset="0"/>
                <a:cs typeface="Arial"/>
              </a:rPr>
              <a:t>para  lograr moverla hacia arriba 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o </a:t>
            </a:r>
            <a:r>
              <a:rPr sz="2800" b="1" spc="-5" dirty="0" err="1">
                <a:latin typeface="Arial Rounded MT Bold" panose="020F0704030504030204" pitchFamily="34" charset="0"/>
                <a:cs typeface="Arial"/>
              </a:rPr>
              <a:t>hacia</a:t>
            </a:r>
            <a:r>
              <a:rPr sz="28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spc="-5" dirty="0" err="1">
                <a:latin typeface="Arial Rounded MT Bold" panose="020F0704030504030204" pitchFamily="34" charset="0"/>
                <a:cs typeface="Arial"/>
              </a:rPr>
              <a:t>abajo</a:t>
            </a:r>
            <a:r>
              <a:rPr lang="es-CL" sz="2800" b="1" spc="-5" dirty="0">
                <a:latin typeface="Arial Rounded MT Bold" panose="020F0704030504030204" pitchFamily="34" charset="0"/>
                <a:cs typeface="Arial"/>
              </a:rPr>
              <a:t>.</a:t>
            </a:r>
            <a:r>
              <a:rPr sz="28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spc="-30" dirty="0">
                <a:latin typeface="Arial Rounded MT Bold" panose="020F0704030504030204" pitchFamily="34" charset="0"/>
                <a:cs typeface="Arial"/>
              </a:rPr>
              <a:t>También  </a:t>
            </a:r>
            <a:r>
              <a:rPr sz="2800" b="1" spc="-5" dirty="0">
                <a:latin typeface="Arial Rounded MT Bold" panose="020F0704030504030204" pitchFamily="34" charset="0"/>
                <a:cs typeface="Arial"/>
              </a:rPr>
              <a:t>se usa para romper 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objetos </a:t>
            </a:r>
            <a:r>
              <a:rPr sz="2800" b="1" spc="-5" dirty="0">
                <a:latin typeface="Arial Rounded MT Bold" panose="020F0704030504030204" pitchFamily="34" charset="0"/>
                <a:cs typeface="Arial"/>
              </a:rPr>
              <a:t>duros e </a:t>
            </a:r>
            <a:r>
              <a:rPr sz="2800" b="1" dirty="0" err="1">
                <a:latin typeface="Arial Rounded MT Bold" panose="020F0704030504030204" pitchFamily="34" charset="0"/>
                <a:cs typeface="Arial"/>
              </a:rPr>
              <a:t>impulsar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spc="-5" dirty="0" err="1">
                <a:latin typeface="Arial Rounded MT Bold" panose="020F0704030504030204" pitchFamily="34" charset="0"/>
                <a:cs typeface="Arial"/>
              </a:rPr>
              <a:t>embarcaciones</a:t>
            </a:r>
            <a:r>
              <a:rPr sz="2800" b="1" spc="-5" dirty="0">
                <a:latin typeface="Arial Rounded MT Bold" panose="020F0704030504030204" pitchFamily="34" charset="0"/>
                <a:cs typeface="Arial"/>
              </a:rPr>
              <a:t>. Ese</a:t>
            </a:r>
            <a:r>
              <a:rPr lang="es-CL" sz="28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spc="-5" dirty="0" err="1">
                <a:latin typeface="Arial Rounded MT Bold" panose="020F0704030504030204" pitchFamily="34" charset="0"/>
                <a:cs typeface="Arial"/>
              </a:rPr>
              <a:t>punto</a:t>
            </a:r>
            <a:r>
              <a:rPr sz="2800" b="1" spc="-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de </a:t>
            </a:r>
            <a:r>
              <a:rPr sz="2800" b="1" spc="-10" dirty="0">
                <a:latin typeface="Arial Rounded MT Bold" panose="020F0704030504030204" pitchFamily="34" charset="0"/>
                <a:cs typeface="Arial"/>
              </a:rPr>
              <a:t>apoyo </a:t>
            </a:r>
            <a:r>
              <a:rPr sz="2800" b="1" dirty="0">
                <a:latin typeface="Arial Rounded MT Bold" panose="020F0704030504030204" pitchFamily="34" charset="0"/>
                <a:cs typeface="Arial"/>
              </a:rPr>
              <a:t>se  </a:t>
            </a:r>
            <a:r>
              <a:rPr sz="2800" b="1" spc="-5" dirty="0">
                <a:latin typeface="Arial Rounded MT Bold" panose="020F0704030504030204" pitchFamily="34" charset="0"/>
                <a:cs typeface="Arial"/>
              </a:rPr>
              <a:t>conoce como</a:t>
            </a:r>
            <a:r>
              <a:rPr sz="2800" b="1" spc="-1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 Rounded MT Bold" panose="020F0704030504030204" pitchFamily="34" charset="0"/>
                <a:cs typeface="Arial"/>
              </a:rPr>
              <a:t>fulcro.</a:t>
            </a:r>
            <a:endParaRPr sz="2800" dirty="0">
              <a:solidFill>
                <a:srgbClr val="FF0000"/>
              </a:solidFill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5846" y="1552242"/>
            <a:ext cx="7347204" cy="173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00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-1" y="673225"/>
            <a:ext cx="10833463" cy="443070"/>
          </a:xfrm>
          <a:prstGeom prst="rect">
            <a:avLst/>
          </a:prstGeom>
          <a:solidFill>
            <a:srgbClr val="CCCCFF"/>
          </a:solidFill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L" sz="2800" spc="-50" dirty="0">
                <a:solidFill>
                  <a:srgbClr val="FF0000"/>
                </a:solidFill>
                <a:latin typeface="Arial Rounded MT Bold" panose="020F0704030504030204" pitchFamily="34" charset="0"/>
                <a:cs typeface="Trebuchet MS"/>
              </a:rPr>
              <a:t>POLEA</a:t>
            </a:r>
            <a:r>
              <a:rPr lang="es-CL" sz="2800" spc="-50" dirty="0">
                <a:latin typeface="Arial Rounded MT Bold" panose="020F0704030504030204" pitchFamily="34" charset="0"/>
                <a:cs typeface="Trebuchet MS"/>
              </a:rPr>
              <a:t> SIRVE PARA LEVANTAR OBJETOS PESADOS</a:t>
            </a:r>
            <a:endParaRPr lang="es-CL" sz="2800" dirty="0">
              <a:latin typeface="Arial Rounded MT Bold" panose="020F0704030504030204" pitchFamily="34" charset="0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4314" y="1906307"/>
            <a:ext cx="3223914" cy="3971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uadroTexto 4"/>
          <p:cNvSpPr txBox="1"/>
          <p:nvPr/>
        </p:nvSpPr>
        <p:spPr>
          <a:xfrm>
            <a:off x="957943" y="2615023"/>
            <a:ext cx="7071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Arial Rounded MT Bold" panose="020F0704030504030204" pitchFamily="34" charset="0"/>
              </a:rPr>
              <a:t>La polea está formada por una rueda que gira alrededor de un eje. Esta ruedita tiene un canal o hendidura por el cual pasa una cuerda.</a:t>
            </a:r>
          </a:p>
        </p:txBody>
      </p:sp>
    </p:spTree>
    <p:extLst>
      <p:ext uri="{BB962C8B-B14F-4D97-AF65-F5344CB8AC3E}">
        <p14:creationId xmlns:p14="http://schemas.microsoft.com/office/powerpoint/2010/main" val="556786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574</Words>
  <Application>Microsoft Office PowerPoint</Application>
  <PresentationFormat>Panorámica</PresentationFormat>
  <Paragraphs>56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Tema de Office</vt:lpstr>
      <vt:lpstr>MÁQUINAS SIMPLES Y COMPUESTAS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MÁQUINAS SIMPLES Y COMPUESTAS</dc:title>
  <dc:creator>Alexis</dc:creator>
  <cp:lastModifiedBy>María Eugenia Lucero Martínez</cp:lastModifiedBy>
  <cp:revision>10</cp:revision>
  <dcterms:created xsi:type="dcterms:W3CDTF">2021-04-04T18:16:05Z</dcterms:created>
  <dcterms:modified xsi:type="dcterms:W3CDTF">2021-04-05T20:01:56Z</dcterms:modified>
</cp:coreProperties>
</file>